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52"/>
  </p:notesMasterIdLst>
  <p:sldIdLst>
    <p:sldId id="318" r:id="rId2"/>
    <p:sldId id="388" r:id="rId3"/>
    <p:sldId id="320" r:id="rId4"/>
    <p:sldId id="436" r:id="rId5"/>
    <p:sldId id="437" r:id="rId6"/>
    <p:sldId id="438" r:id="rId7"/>
    <p:sldId id="435" r:id="rId8"/>
    <p:sldId id="384" r:id="rId9"/>
    <p:sldId id="409" r:id="rId10"/>
    <p:sldId id="420" r:id="rId11"/>
    <p:sldId id="386" r:id="rId12"/>
    <p:sldId id="422" r:id="rId13"/>
    <p:sldId id="387" r:id="rId14"/>
    <p:sldId id="389" r:id="rId15"/>
    <p:sldId id="423" r:id="rId16"/>
    <p:sldId id="424" r:id="rId17"/>
    <p:sldId id="425" r:id="rId18"/>
    <p:sldId id="426" r:id="rId19"/>
    <p:sldId id="427" r:id="rId20"/>
    <p:sldId id="410" r:id="rId21"/>
    <p:sldId id="391" r:id="rId22"/>
    <p:sldId id="390" r:id="rId23"/>
    <p:sldId id="392" r:id="rId24"/>
    <p:sldId id="411" r:id="rId25"/>
    <p:sldId id="413" r:id="rId26"/>
    <p:sldId id="440" r:id="rId27"/>
    <p:sldId id="412" r:id="rId28"/>
    <p:sldId id="441" r:id="rId29"/>
    <p:sldId id="393" r:id="rId30"/>
    <p:sldId id="395" r:id="rId31"/>
    <p:sldId id="415" r:id="rId32"/>
    <p:sldId id="428" r:id="rId33"/>
    <p:sldId id="429" r:id="rId34"/>
    <p:sldId id="394" r:id="rId35"/>
    <p:sldId id="414" r:id="rId36"/>
    <p:sldId id="396" r:id="rId37"/>
    <p:sldId id="397" r:id="rId38"/>
    <p:sldId id="430" r:id="rId39"/>
    <p:sldId id="418" r:id="rId40"/>
    <p:sldId id="431" r:id="rId41"/>
    <p:sldId id="419" r:id="rId42"/>
    <p:sldId id="417" r:id="rId43"/>
    <p:sldId id="432" r:id="rId44"/>
    <p:sldId id="398" r:id="rId45"/>
    <p:sldId id="433" r:id="rId46"/>
    <p:sldId id="399" r:id="rId47"/>
    <p:sldId id="400" r:id="rId48"/>
    <p:sldId id="434" r:id="rId49"/>
    <p:sldId id="401" r:id="rId50"/>
    <p:sldId id="337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дхамжон Зохидов" initials="А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5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2334" autoAdjust="0"/>
  </p:normalViewPr>
  <p:slideViewPr>
    <p:cSldViewPr snapToGrid="0">
      <p:cViewPr varScale="1">
        <p:scale>
          <a:sx n="106" d="100"/>
          <a:sy n="106" d="100"/>
        </p:scale>
        <p:origin x="138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7705-391B-40CA-BCA9-57F2CC5E5F9E}" type="datetimeFigureOut">
              <a:rPr lang="ru-RU" smtClean="0"/>
              <a:pPr/>
              <a:t>21.11.2025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E2CB0-34D3-4FED-8A98-3E4947EF846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75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25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92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25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9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14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850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07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419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846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480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43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127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850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006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75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01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017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017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75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017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996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80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7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469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469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215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42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692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469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735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50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052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5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462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87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507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507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383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54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575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835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94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13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0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685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10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9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54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E2CB0-34D3-4FED-8A98-3E4947EF8469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54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5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6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0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73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9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1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32D0654-1AE6-46EF-B117-9A0ECFAADFCA}" type="slidenum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3E7F9-5CE4-46DD-ACE4-A1B2CCABAD49}" type="datetimeFigureOut">
              <a:rPr lang="ru-RU" smtClean="0">
                <a:solidFill>
                  <a:srgbClr val="3F3F3F">
                    <a:tint val="75000"/>
                  </a:srgbClr>
                </a:solidFill>
              </a:rPr>
              <a:pPr/>
              <a:t>21.11.2025</a:t>
            </a:fld>
            <a:endParaRPr lang="ru-RU">
              <a:solidFill>
                <a:srgbClr val="3F3F3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>
                <a:solidFill>
                  <a:srgbClr val="DA9B98">
                    <a:lumMod val="75000"/>
                  </a:srgbClr>
                </a:solidFill>
              </a:rPr>
              <a:t>Название презентации</a:t>
            </a:r>
            <a:endParaRPr lang="ru-RU" dirty="0">
              <a:solidFill>
                <a:srgbClr val="DA9B9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r>
              <a:rPr lang="ru-RU">
                <a:solidFill>
                  <a:srgbClr val="3F3F3F">
                    <a:tint val="75000"/>
                  </a:srgbClr>
                </a:solidFill>
              </a:rPr>
              <a:t>1</a:t>
            </a:r>
            <a:endParaRPr lang="ru-RU" dirty="0">
              <a:solidFill>
                <a:srgbClr val="3F3F3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2.wav"/><Relationship Id="rId7" Type="http://schemas.openxmlformats.org/officeDocument/2006/relationships/image" Target="../media/image3.wmf"/><Relationship Id="rId2" Type="http://schemas.microsoft.com/office/2007/relationships/media" Target="../media/media2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x.uz/docs/545128?ONDATE=06.06.1997%2000#84522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xavfsizmehnat.uz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xavfsizmehnat.uz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2960" y="661036"/>
            <a:ext cx="7871459" cy="1074419"/>
          </a:xfr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rtlCol="0">
            <a:noAutofit/>
          </a:bodyPr>
          <a:lstStyle/>
          <a:p>
            <a:pPr algn="ctr"/>
            <a:r>
              <a:rPr lang="uz-Cyrl-UZ" sz="32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МЕҲНАТ </a:t>
            </a:r>
            <a:r>
              <a:rPr lang="uz-Cyrl-UZ" sz="3200" b="1" dirty="0" smtClean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МУҲОФАЗАСИ  БЎЙИЧА ЎҚИТИШ  ДАСТУРИ</a:t>
            </a:r>
            <a:endParaRPr lang="ru-RU" sz="3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 descr="C:\Users\TBFVV\Desktop\photo_2025-11-20_15-10-5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29969" r="11712" b="18769"/>
          <a:stretch/>
        </p:blipFill>
        <p:spPr bwMode="auto">
          <a:xfrm>
            <a:off x="822960" y="2028825"/>
            <a:ext cx="7871460" cy="431101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875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 descr="C:\Users\TBFVV\Desktop\photo_2025-11-20_15-29-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00088"/>
            <a:ext cx="870198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62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604">
        <p14:gallery dir="l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5302" y="298276"/>
            <a:ext cx="6305012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муҳофазасини</a:t>
            </a:r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назорат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килувчи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z-Cyrl-UZ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 жамоатчи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органлари</a:t>
            </a: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6320" y="1740373"/>
            <a:ext cx="5625819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Вазирлар </a:t>
            </a:r>
            <a:r>
              <a:rPr lang="uz-Cyrl-UZ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Маҳкамаси</a:t>
            </a: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</a:t>
            </a:r>
            <a:r>
              <a:rPr lang="ru-RU" sz="2400" b="1" i="0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Бандлик</a:t>
            </a:r>
            <a:r>
              <a:rPr lang="ru-RU" sz="2400" b="1" i="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i="0" dirty="0" err="1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400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i="0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муносабатлари</a:t>
            </a:r>
            <a:r>
              <a:rPr lang="ru-RU" sz="2400" b="1" i="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i="0" dirty="0" err="1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вазирлиги</a:t>
            </a:r>
            <a:r>
              <a:rPr lang="ru-RU" sz="2400" b="1" i="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z-Cyrl-UZ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Саноат хавфсизлиги Давлат Қўмитаси;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шароитлари техника инспекцияси;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Ёнғин хавфсизлиги назорати инспекцияси;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Энергетика назорати инспекцияси;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Санитария ОЭМ инспекцияси;</a:t>
            </a:r>
          </a:p>
          <a:p>
            <a:pPr>
              <a:buFontTx/>
              <a:buChar char="-"/>
              <a:defRPr/>
            </a:pPr>
            <a:r>
              <a:rPr lang="uz-Cyrl-UZ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Касаба уюшмаси Кенгаши</a:t>
            </a:r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50" descr="555594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3998" y="1163261"/>
            <a:ext cx="1871663" cy="1398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7170723" y="2506234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z-Cyrl-UZ" sz="1400" b="1" dirty="0">
                <a:latin typeface="Times New Roman" pitchFamily="18" charset="0"/>
              </a:rPr>
              <a:t>Бахтсиз ходиса</a:t>
            </a:r>
            <a:endParaRPr lang="ru-RU" sz="1400" b="1" dirty="0">
              <a:latin typeface="Times New Roman" pitchFamily="18" charset="0"/>
            </a:endParaRPr>
          </a:p>
        </p:txBody>
      </p:sp>
      <p:pic>
        <p:nvPicPr>
          <p:cNvPr id="19" name="Picture 54" descr="Без имен12458898и-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8107" y="2794831"/>
            <a:ext cx="1449387" cy="1449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1" name="Прямоугольник 20"/>
          <p:cNvSpPr/>
          <p:nvPr/>
        </p:nvSpPr>
        <p:spPr>
          <a:xfrm>
            <a:off x="7170723" y="4002531"/>
            <a:ext cx="1473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z-Cyrl-UZ" b="1" dirty="0">
                <a:latin typeface="Times New Roman" pitchFamily="18" charset="0"/>
              </a:rPr>
              <a:t>Касб касали</a:t>
            </a:r>
            <a:endParaRPr lang="ru-RU" b="1" dirty="0">
              <a:latin typeface="Times New Roman" pitchFamily="18" charset="0"/>
            </a:endParaRPr>
          </a:p>
        </p:txBody>
      </p:sp>
      <p:pic>
        <p:nvPicPr>
          <p:cNvPr id="22" name="Picture 7" descr="0_a976a_1339c739_X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5145" y="4311456"/>
            <a:ext cx="1628674" cy="21904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1089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pageCurlDouble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35308" y="451266"/>
            <a:ext cx="680857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Ўзбекистон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Республикаси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Вазирлар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Маҳкамасининг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меҳнатни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муҳофаза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қилиш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соҳасидаги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Times New Roman" pitchFamily="18" charset="0"/>
              </a:rPr>
              <a:t>ваколатлари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</a:rPr>
              <a:t>: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82603" y="1431346"/>
            <a:ext cx="698542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ягона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давлат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сиёсати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амалга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оширилишини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таъминлайди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61741" y="1948426"/>
            <a:ext cx="680857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давлат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дастурларини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тасдиқлайди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амалга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оширади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35309" y="2487868"/>
            <a:ext cx="683500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шароитларининг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давлат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экспертизасини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ўтказиш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тартибини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белгилайди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86986" y="3354507"/>
            <a:ext cx="693374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чиқаришдаги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бахтсиз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ҳодисаларни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касалликларини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текшириш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ҳамда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ҳисобга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олиш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тартибини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белгилайди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61742" y="4619356"/>
            <a:ext cx="673165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ташкилотларда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муҳофаза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қилиш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хизматини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ташкил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этиш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тартибини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белгилайди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pic>
        <p:nvPicPr>
          <p:cNvPr id="17" name="Picture 50" descr="555594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315" y="857251"/>
            <a:ext cx="1854610" cy="1543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7170723" y="2506234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z-Cyrl-UZ" sz="1400" b="1" dirty="0">
                <a:latin typeface="Times New Roman" pitchFamily="18" charset="0"/>
              </a:rPr>
              <a:t>Бахтсиз ходиса</a:t>
            </a:r>
            <a:endParaRPr lang="ru-RU" sz="1400" b="1" dirty="0">
              <a:latin typeface="Times New Roman" pitchFamily="18" charset="0"/>
            </a:endParaRPr>
          </a:p>
        </p:txBody>
      </p:sp>
      <p:pic>
        <p:nvPicPr>
          <p:cNvPr id="19" name="Picture 54" descr="Без имен12458898и-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8128" y="2767365"/>
            <a:ext cx="1926797" cy="144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1" name="Прямоугольник 20"/>
          <p:cNvSpPr/>
          <p:nvPr/>
        </p:nvSpPr>
        <p:spPr>
          <a:xfrm>
            <a:off x="7170723" y="4002531"/>
            <a:ext cx="1473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z-Cyrl-UZ" b="1" dirty="0">
                <a:latin typeface="Times New Roman" pitchFamily="18" charset="0"/>
              </a:rPr>
              <a:t>Касб касали</a:t>
            </a:r>
            <a:endParaRPr lang="ru-RU" b="1" dirty="0">
              <a:latin typeface="Times New Roman" pitchFamily="18" charset="0"/>
            </a:endParaRPr>
          </a:p>
        </p:txBody>
      </p:sp>
      <p:pic>
        <p:nvPicPr>
          <p:cNvPr id="22" name="Picture 7" descr="0_a976a_1339c739_X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5145" y="4311456"/>
            <a:ext cx="1909780" cy="21904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3722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peelOff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4141" y="218283"/>
            <a:ext cx="6137188" cy="707886"/>
          </a:xfrm>
          <a:prstGeom prst="rect">
            <a:avLst/>
          </a:prstGeom>
          <a:solidFill>
            <a:schemeClr val="bg2"/>
          </a:solidFill>
          <a:ln w="381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Давлат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</a:rPr>
              <a:t>ва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</a:rPr>
              <a:t>хўжалик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</a:rPr>
              <a:t>бошқаруви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</a:rPr>
              <a:t>органларининг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</a:rPr>
              <a:t>ваколатлари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115366"/>
            <a:ext cx="595980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техник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жиҳатдан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тартибга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солиш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соҳасидаги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норматив </a:t>
            </a:r>
            <a:endParaRPr lang="uz-Cyrl-UZ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buFontTx/>
              <a:buChar char="-"/>
            </a:pP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ҳужжатларни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норматив-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ҳуқуқий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ҳужжатларни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чиқади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118682"/>
            <a:ext cx="595980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uz-Cyrl-UZ" dirty="0">
                <a:solidFill>
                  <a:srgbClr val="002060"/>
                </a:solidFill>
                <a:latin typeface="Times New Roman" pitchFamily="18" charset="0"/>
              </a:rPr>
              <a:t>- 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ташкилотларда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талабларга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риоя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этилишини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таъминлаш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бўйича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чора-тадбирларни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амалга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оширади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10262" y="2873797"/>
            <a:ext cx="600106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uz-Cyrl-UZ" dirty="0">
                <a:solidFill>
                  <a:srgbClr val="002060"/>
                </a:solidFill>
                <a:latin typeface="Times New Roman" pitchFamily="18" charset="0"/>
              </a:rPr>
              <a:t>-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чиқаришдаги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бахтсиз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ҳодисаларнинг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ходимлар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соғлиғига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бошқача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шикаст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етказилишининг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текширувдан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ўтказилиши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ҳамда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ҳисобга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олинишини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ташкил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этади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таъминлайди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51519" y="4236159"/>
            <a:ext cx="595981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uz-Cyrl-UZ" dirty="0">
                <a:solidFill>
                  <a:srgbClr val="002060"/>
                </a:solidFill>
                <a:latin typeface="Times New Roman" pitchFamily="18" charset="0"/>
              </a:rPr>
              <a:t>-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раҳбарлар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мутахассисларнинг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меҳнатни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муҳофаза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қилиш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масалалари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бўйича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тайёрланиши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қайта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тайёрланиши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малакаси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оширилиши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билимлари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текширилишини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ташкил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этади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pic>
        <p:nvPicPr>
          <p:cNvPr id="8194" name="Picture 2" descr="обучение по охране труда 2016 год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5" y="1282139"/>
            <a:ext cx="2619632" cy="19882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xtLst/>
        </p:spPr>
      </p:pic>
      <p:pic>
        <p:nvPicPr>
          <p:cNvPr id="8196" name="Picture 4" descr="Порядок обучения по охране труда в 2018 г. | Статьи ГК «Стандарт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5" y="3473961"/>
            <a:ext cx="2619632" cy="237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3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4604">
        <p:checker/>
      </p:transition>
    </mc:Choice>
    <mc:Fallback>
      <p:transition spd="slow" advTm="4604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56320" y="236648"/>
            <a:ext cx="594333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sz="20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РАХБАР, ИШЧИ-ХОДИМЛАРНИ ЎҚИТИШ  ТАРТИБИ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6539" y="944534"/>
            <a:ext cx="5413887" cy="58231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uz-Cyrl-UZ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Ўқитиш турлари:</a:t>
            </a:r>
          </a:p>
          <a:p>
            <a:pPr algn="just"/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ўқитиш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билимларини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ишларини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муҳофазаси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ўқишларни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билимларни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синаш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тўғрисида”ги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Намунавий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низомга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1996 </a:t>
            </a:r>
            <a:r>
              <a:rPr lang="ru-RU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14 август, </a:t>
            </a:r>
            <a:r>
              <a:rPr lang="ru-RU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рўйхат</a:t>
            </a:r>
            <a:r>
              <a:rPr lang="ru-RU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рақами</a:t>
            </a:r>
            <a:r>
              <a:rPr lang="ru-RU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272-сон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оширилиши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лозим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6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белгиланган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тартибда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ўқитиш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йўл-йўриқлар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бериш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билимлари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текширишдан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ўтмаган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16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ишга</a:t>
            </a:r>
            <a:r>
              <a:rPr lang="ru-RU" sz="16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қўйиш</a:t>
            </a:r>
            <a:r>
              <a:rPr lang="ru-RU" sz="16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тақиқланади</a:t>
            </a:r>
            <a:r>
              <a:rPr lang="ru-RU" sz="16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Кириш йўриқнома;</a:t>
            </a:r>
          </a:p>
          <a:p>
            <a:pPr>
              <a:lnSpc>
                <a:spcPct val="150000"/>
              </a:lnSpc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Иш жойида бирламчи  йўриқнома;</a:t>
            </a:r>
          </a:p>
          <a:p>
            <a:pPr>
              <a:lnSpc>
                <a:spcPct val="150000"/>
              </a:lnSpc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Даврий йўриқнома;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Навбатдан ташқари йўриқнома;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Мақсадли йўриқнома.</a:t>
            </a:r>
          </a:p>
        </p:txBody>
      </p:sp>
      <p:pic>
        <p:nvPicPr>
          <p:cNvPr id="17" name="Picture 2" descr="учеб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166" y="1122408"/>
            <a:ext cx="3369547" cy="2306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4098" name="Picture 2" descr="Мобильный комплекс для обучения, инструктажа и контроля знаний по охране  труда, пожарной и промышленной безопасности - Магазин кабинетов по охране  труда &quot;Охрана труда и Техника Безопасности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67" y="3987209"/>
            <a:ext cx="3270544" cy="21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89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04">
        <p14:switch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C89D8-4BF2-4207-9AC1-70FF585BC159}"/>
              </a:ext>
            </a:extLst>
          </p:cNvPr>
          <p:cNvSpPr txBox="1"/>
          <p:nvPr/>
        </p:nvSpPr>
        <p:spPr>
          <a:xfrm>
            <a:off x="659219" y="283947"/>
            <a:ext cx="5740712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ru-RU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sz="20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endParaRPr lang="ru-RU" sz="20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7D418-B16E-44F4-A19A-0C5BA00192AA}"/>
              </a:ext>
            </a:extLst>
          </p:cNvPr>
          <p:cNvSpPr txBox="1"/>
          <p:nvPr/>
        </p:nvSpPr>
        <p:spPr>
          <a:xfrm>
            <a:off x="122315" y="1259492"/>
            <a:ext cx="4795283" cy="4524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кирган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ташкилотлардан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шу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ишлаш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сафарига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йулланганлар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амалиётни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уташ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келган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ўқувчилар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ўтади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ушбу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вазифа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юклатилган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ходим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оширади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тегишли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меъёрий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хужжатлар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китоблар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кургазмали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куроллар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жихозланган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муҳофазаси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хонасида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ўтказилади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ўтган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журналга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қайд</a:t>
            </a: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этилади</a:t>
            </a:r>
            <a:endParaRPr lang="ru-RU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TBFVV\Desktop\photo_2025-11-20_17-11-2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2" b="5922"/>
          <a:stretch/>
        </p:blipFill>
        <p:spPr bwMode="auto">
          <a:xfrm>
            <a:off x="5023107" y="1134207"/>
            <a:ext cx="3865712" cy="23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BFVV\Desktop\photo_2025-11-20_17-15-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08" y="3638550"/>
            <a:ext cx="3865712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03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airplane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129A-FDFB-4C36-93EC-5451215C456C}"/>
              </a:ext>
            </a:extLst>
          </p:cNvPr>
          <p:cNvSpPr txBox="1"/>
          <p:nvPr/>
        </p:nvSpPr>
        <p:spPr>
          <a:xfrm>
            <a:off x="251519" y="218283"/>
            <a:ext cx="6787233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B0F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fontAlgn="base"/>
            <a:r>
              <a:rPr lang="ru-RU" sz="2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sz="22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endParaRPr lang="ru-RU" sz="22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08936-7A5D-40D2-BDDC-36C32B1B5049}"/>
              </a:ext>
            </a:extLst>
          </p:cNvPr>
          <p:cNvSpPr txBox="1"/>
          <p:nvPr/>
        </p:nvSpPr>
        <p:spPr>
          <a:xfrm>
            <a:off x="176539" y="1311621"/>
            <a:ext cx="8606830" cy="4524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йўриқномасидан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хам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ўтишлари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шарт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ўтказишнинг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ҳар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тўғри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бориш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усулларига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ўргатиш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механизмлар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дастгохлар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ускуналарнинг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тузилиши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хавфли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хамда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ишга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жараёни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таништирилади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ходимга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бевосита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рахбарлик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қилувчи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бригадир (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зиммасига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юклатилади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йўриқномаларни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чиқиш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йўриқномалар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ишловчилар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жойларини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вазифасини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бажарувчи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раҳбарлардан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бирига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юклатилади</a:t>
            </a:r>
            <a:r>
              <a:rPr lang="ru-RU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224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604">
        <p14:doors dir="vert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30750-B1C2-4429-A626-9678D5392937}"/>
              </a:ext>
            </a:extLst>
          </p:cNvPr>
          <p:cNvSpPr txBox="1"/>
          <p:nvPr/>
        </p:nvSpPr>
        <p:spPr>
          <a:xfrm>
            <a:off x="15949" y="1365909"/>
            <a:ext cx="613306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бирламчи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йўрикнома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бориладиган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такрорий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йўрикномалардан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ойда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марта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дастлабки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ўқув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дастурларига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ўтадилар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9467C-D5F2-4650-AEDB-0F616267F3D3}"/>
              </a:ext>
            </a:extLst>
          </p:cNvPr>
          <p:cNvSpPr txBox="1"/>
          <p:nvPr/>
        </p:nvSpPr>
        <p:spPr>
          <a:xfrm>
            <a:off x="15949" y="3206033"/>
            <a:ext cx="5815008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қоидалар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кўрсатмалар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даражасини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такомиллаштириш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дастлабки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ўқитиш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дастурларга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биноан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хил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бригада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ишчилари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гуруҳи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32AC6-C2BF-4C4E-AA6E-01E8E5C9D130}"/>
              </a:ext>
            </a:extLst>
          </p:cNvPr>
          <p:cNvSpPr txBox="1"/>
          <p:nvPr/>
        </p:nvSpPr>
        <p:spPr>
          <a:xfrm>
            <a:off x="903767" y="356783"/>
            <a:ext cx="697340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uz-Cyrl-UZ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Даврий йўриқнома </a:t>
            </a:r>
            <a:r>
              <a:rPr lang="ru-RU" sz="2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 </a:t>
            </a:r>
            <a:r>
              <a:rPr lang="ru-RU" sz="28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6" name="Picture 2" descr="Инструктаж по охране труда | OhranaTruda31.ru">
            <a:extLst>
              <a:ext uri="{FF2B5EF4-FFF2-40B4-BE49-F238E27FC236}">
                <a16:creationId xmlns:a16="http://schemas.microsoft.com/office/drawing/2014/main" id="{6E005A88-B915-4DC7-97A2-99B5125F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83" y="2689348"/>
            <a:ext cx="2840858" cy="3020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xtLst/>
        </p:spPr>
      </p:pic>
    </p:spTree>
    <p:extLst>
      <p:ext uri="{BB962C8B-B14F-4D97-AF65-F5344CB8AC3E}">
        <p14:creationId xmlns:p14="http://schemas.microsoft.com/office/powerpoint/2010/main" val="2222809890"/>
      </p:ext>
    </p:extLst>
  </p:cSld>
  <p:clrMapOvr>
    <a:masterClrMapping/>
  </p:clrMapOvr>
  <p:transition spd="slow" advTm="4604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A9F5F-E369-40F5-A4E1-B6F083D5E822}"/>
              </a:ext>
            </a:extLst>
          </p:cNvPr>
          <p:cNvSpPr txBox="1"/>
          <p:nvPr/>
        </p:nvSpPr>
        <p:spPr>
          <a:xfrm>
            <a:off x="967561" y="236648"/>
            <a:ext cx="5050465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Навбатдан ташқари йўриқнома ўтказиш тартиби</a:t>
            </a:r>
            <a:endParaRPr lang="ru-RU" sz="2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2F118-86AB-49A3-8CB0-6426192B5EA1}"/>
              </a:ext>
            </a:extLst>
          </p:cNvPr>
          <p:cNvSpPr txBox="1"/>
          <p:nvPr/>
        </p:nvSpPr>
        <p:spPr>
          <a:xfrm>
            <a:off x="212534" y="1162907"/>
            <a:ext cx="5252601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техналогияларида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ўзгаришлар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дастгоҳлар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алмашганда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холатлар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натижасида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ўзгаришлар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ҳодисалар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содир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бориш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йўриқномаларга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ўзгартиришлар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киритилганда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холатларда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навбатдан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ўтказилади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F30CC-64A2-4163-942B-74346BA16B8A}"/>
              </a:ext>
            </a:extLst>
          </p:cNvPr>
          <p:cNvSpPr txBox="1"/>
          <p:nvPr/>
        </p:nvSpPr>
        <p:spPr>
          <a:xfrm>
            <a:off x="212534" y="4646687"/>
            <a:ext cx="7017606" cy="10156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навбатдан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жойида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йўриқномадан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сабаблари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кўрсатилган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</a:t>
            </a:r>
            <a:r>
              <a:rPr lang="ru-RU" sz="2000" b="0" i="0" dirty="0" err="1" smtClean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олда</a:t>
            </a:r>
            <a:r>
              <a:rPr lang="ru-RU" sz="2000" b="0" i="0" dirty="0" smtClean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журналга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қайд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қилинади</a:t>
            </a:r>
            <a:r>
              <a:rPr lang="ru-RU" sz="2000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Виды инструктажей по охране труда. Инструктажи по охране труда и пожарной  безопасности">
            <a:extLst>
              <a:ext uri="{FF2B5EF4-FFF2-40B4-BE49-F238E27FC236}">
                <a16:creationId xmlns:a16="http://schemas.microsoft.com/office/drawing/2014/main" id="{487EF38A-10A2-409A-9658-15C16ECE8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53" y="1329760"/>
            <a:ext cx="3027962" cy="31611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xtLst/>
        </p:spPr>
      </p:pic>
    </p:spTree>
    <p:extLst>
      <p:ext uri="{BB962C8B-B14F-4D97-AF65-F5344CB8AC3E}">
        <p14:creationId xmlns:p14="http://schemas.microsoft.com/office/powerpoint/2010/main" val="4151672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4604">
        <p15:prstTrans prst="origami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E1CAA-2BB5-4825-AC33-2DBA8A6F806A}"/>
              </a:ext>
            </a:extLst>
          </p:cNvPr>
          <p:cNvSpPr txBox="1"/>
          <p:nvPr/>
        </p:nvSpPr>
        <p:spPr>
          <a:xfrm>
            <a:off x="1371600" y="277291"/>
            <a:ext cx="4572000" cy="5393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uz-Cyrl-UZ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Мақсадли йўриқнома.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198EA-1ECC-4501-B2FD-ACECB647A855}"/>
              </a:ext>
            </a:extLst>
          </p:cNvPr>
          <p:cNvSpPr txBox="1"/>
          <p:nvPr/>
        </p:nvSpPr>
        <p:spPr>
          <a:xfrm>
            <a:off x="251521" y="1404418"/>
            <a:ext cx="5692080" cy="50167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тўғридан-тўғри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боғлиқ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бўлмаган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марталик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бажаришда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ҳудудни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тозалаш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устахонасидан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марталик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офатлар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фалокатларнинг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оқибатларини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бартараф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рухсатнома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рухсатнома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ҳужжатлар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оммавий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тадбирларни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146" name="Picture 2" descr="Целевой инструктаж по охране труда:кто проводит, с кем проводят">
            <a:extLst>
              <a:ext uri="{FF2B5EF4-FFF2-40B4-BE49-F238E27FC236}">
                <a16:creationId xmlns:a16="http://schemas.microsoft.com/office/drawing/2014/main" id="{BD420107-494E-4E13-B20E-58DF27FD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84" y="1412242"/>
            <a:ext cx="2828195" cy="449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604">
        <p:blinds dir="vert"/>
      </p:transition>
    </mc:Choice>
    <mc:Fallback>
      <p:transition spd="slow" advTm="4604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2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rgbClr val="002060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460375" y="378120"/>
            <a:ext cx="7167734" cy="747768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rgbClr val="00B0F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lIns="90488" tIns="44450" rIns="90488" bIns="44450">
            <a:norm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z-Cyrl-UZ" sz="2800" b="1" dirty="0">
                <a:solidFill>
                  <a:srgbClr val="002060"/>
                </a:solidFill>
                <a:effectDag name="">
                  <a:cont type="tree" name="">
                    <a:effect ref="fillLine"/>
                    <a:outerShdw dist="38100" dir="13500000" algn="br">
                      <a:srgbClr val="A6D1FF"/>
                    </a:outerShdw>
                  </a:cont>
                  <a:cont type="tree" name="">
                    <a:effect ref="fillLine"/>
                    <a:outerShdw dist="38100" dir="2700000" algn="tl">
                      <a:srgbClr val="416389"/>
                    </a:outerShdw>
                  </a:cont>
                  <a:effect ref="fillLine"/>
                </a:effectDag>
                <a:latin typeface="Bookman Old Style" pitchFamily="18" charset="0"/>
              </a:rPr>
              <a:t>Меҳнатни муҳофаза қилиш нима</a:t>
            </a:r>
            <a:r>
              <a:rPr lang="fr-FR" sz="2800" b="1" dirty="0">
                <a:solidFill>
                  <a:srgbClr val="002060"/>
                </a:solidFill>
                <a:effectDag name="">
                  <a:cont type="tree" name="">
                    <a:effect ref="fillLine"/>
                    <a:outerShdw dist="38100" dir="13500000" algn="br">
                      <a:srgbClr val="A6D1FF"/>
                    </a:outerShdw>
                  </a:cont>
                  <a:cont type="tree" name="">
                    <a:effect ref="fillLine"/>
                    <a:outerShdw dist="38100" dir="2700000" algn="tl">
                      <a:srgbClr val="416389"/>
                    </a:outerShdw>
                  </a:cont>
                  <a:effect ref="fillLine"/>
                </a:effectDag>
                <a:latin typeface="Bookman Old Style" pitchFamily="18" charset="0"/>
              </a:rPr>
              <a:t>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07976" y="1316388"/>
            <a:ext cx="5628850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Меҳнатни </a:t>
            </a:r>
            <a:r>
              <a:rPr lang="ru-RU" sz="2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муҳофаза</a:t>
            </a:r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қилиш</a:t>
            </a:r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меҳнат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жараёнида</a:t>
            </a:r>
            <a:r>
              <a:rPr lang="ru-RU" sz="2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инсоннинг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хавфсизлигини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ҳаёти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ва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соғлиғи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иш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қобилияти</a:t>
            </a:r>
            <a:r>
              <a:rPr lang="ru-RU" sz="2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сақланиши</a:t>
            </a:r>
            <a:r>
              <a:rPr lang="ru-RU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ни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таъминлашга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доир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хуқуқий</a:t>
            </a:r>
            <a:r>
              <a:rPr lang="ru-RU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ижтимоий-иқтисодий</a:t>
            </a:r>
            <a:r>
              <a:rPr lang="ru-RU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ташкилий</a:t>
            </a:r>
            <a:r>
              <a:rPr lang="ru-RU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техникавий</a:t>
            </a:r>
            <a:r>
              <a:rPr lang="ru-RU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санитария-гигиена, </a:t>
            </a:r>
            <a:r>
              <a:rPr lang="ru-RU" sz="22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даволаш</a:t>
            </a:r>
            <a:r>
              <a:rPr lang="ru-RU" sz="2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-профилактика, реабилитация </a:t>
            </a:r>
            <a:r>
              <a:rPr lang="ru-RU" sz="22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тадбирлари</a:t>
            </a:r>
            <a:r>
              <a:rPr lang="ru-RU" sz="2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ҳамда</a:t>
            </a:r>
            <a:r>
              <a:rPr lang="ru-RU" sz="2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воситалари</a:t>
            </a:r>
            <a:r>
              <a:rPr lang="ru-RU" sz="2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тизими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200" dirty="0">
              <a:solidFill>
                <a:srgbClr val="00206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2562" y="4402346"/>
            <a:ext cx="5510933" cy="1446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Меҳнатни </a:t>
            </a:r>
            <a:r>
              <a:rPr lang="ru-RU" sz="2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муҳофазаси</a:t>
            </a:r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бу</a:t>
            </a:r>
            <a:r>
              <a:rPr lang="ru-RU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ИНСОННИНГ МЕҲНАТ ЖАРАЁНИДАГИ ХАВФСИЗЛИГИ ҲАЁТИ ВА СОҒЛИҒИ ИШ ҚОБИЛИЯТИ САҚЛАНИШИ</a:t>
            </a:r>
            <a:endParaRPr lang="fr-FR" sz="2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Object 1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268528"/>
              </p:ext>
            </p:extLst>
          </p:nvPr>
        </p:nvGraphicFramePr>
        <p:xfrm>
          <a:off x="5936825" y="3190875"/>
          <a:ext cx="3026200" cy="314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Clip" r:id="rId6" imgW="4423410" imgH="6078855" progId="">
                  <p:embed/>
                </p:oleObj>
              </mc:Choice>
              <mc:Fallback>
                <p:oleObj name="Clip" r:id="rId6" imgW="4423410" imgH="6078855" progId="">
                  <p:embed/>
                  <p:pic>
                    <p:nvPicPr>
                      <p:cNvPr id="0" name="Picture 2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825" y="3190875"/>
                        <a:ext cx="3026200" cy="31433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OHSAS 18001 Система управления охраной труда и безопасностью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235" y="1235089"/>
            <a:ext cx="2771475" cy="1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4604">
        <p14:shred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87047" y="506328"/>
            <a:ext cx="663119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ХАВФСИЗЛИГИ ВА ШАРОИТЛАРИ ХОЛАТИНИ НАЗОРАТ ҚИЛИШ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4928" y="1219073"/>
            <a:ext cx="597655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uz-Cyrl-UZ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5 босқичли назорат ишларини ўтказиш тартиби: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1-босқич назорати;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2-босқич назорати;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3-босқич назорати;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4-босқич назорати;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5-босқич назорати;</a:t>
            </a:r>
          </a:p>
          <a:p>
            <a:pPr>
              <a:lnSpc>
                <a:spcPct val="150000"/>
              </a:lnSpc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uz-Cyrl-UZ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Хавфсизлик Комитети комиссияси</a:t>
            </a: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мухандис техник ходимлар ва ММҚ,ХТ ва ЁХ ходимлари томонидан ўтказиш тартиби.</a:t>
            </a:r>
          </a:p>
          <a:p>
            <a:pPr>
              <a:lnSpc>
                <a:spcPct val="150000"/>
              </a:lnSpc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Давлат назорати органлари текширишлари.</a:t>
            </a:r>
          </a:p>
          <a:p>
            <a:pPr>
              <a:lnSpc>
                <a:spcPct val="150000"/>
              </a:lnSpc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Касаба уюшмаси қумитаси текширишлари;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78" y="1852919"/>
            <a:ext cx="2849273" cy="1666875"/>
          </a:xfrm>
          <a:prstGeom prst="rect">
            <a:avLst/>
          </a:prstGeom>
        </p:spPr>
      </p:pic>
      <p:pic>
        <p:nvPicPr>
          <p:cNvPr id="5122" name="Picture 2" descr="Трехступенчатый контроль по охране труда: как контролируется состояние ОТ  на предприятии – 3 ступени, пример заполнения журнала в организаци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79" y="432803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6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604">
        <p14:glitter pattern="hexagon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091513" y="283947"/>
            <a:ext cx="522638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</a:t>
            </a:r>
            <a:r>
              <a:rPr lang="uz-Cyrl-UZ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ҲИСОБГА </a:t>
            </a: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4734" y="1073809"/>
            <a:ext cx="6017741" cy="44750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Ишлаб чиқаришдаги бахтсиз ходисалар Ўз.Р. ВМ томонидан 06.06.1997 й. 286-сон қарори билан тасдиқланган Низоми асосида амалга оширилади.</a:t>
            </a:r>
          </a:p>
          <a:p>
            <a:pPr algn="just">
              <a:lnSpc>
                <a:spcPct val="80000"/>
              </a:lnSpc>
              <a:defRPr/>
            </a:pPr>
            <a:endParaRPr lang="uz-Cyrl-UZ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defRPr/>
            </a:pPr>
            <a:endParaRPr lang="uz-Cyrl-UZ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 ишлаб чиқаришдаги бахтсиз ходисалар текширилади ва хисобга олинади:</a:t>
            </a:r>
          </a:p>
          <a:p>
            <a:pPr algn="just">
              <a:lnSpc>
                <a:spcPct val="80000"/>
              </a:lnSpc>
              <a:defRPr/>
            </a:pPr>
            <a:r>
              <a:rPr lang="uz-Cyrl-UZ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uz-Cyrl-UZ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жарохатланиш, захарланиш,куйиш, электртокдан зарба олиш, чўкиш, музлаш ёки иссиқликдан касалланиш ва х.к.</a:t>
            </a:r>
          </a:p>
          <a:p>
            <a:pPr>
              <a:lnSpc>
                <a:spcPct val="80000"/>
              </a:lnSpc>
              <a:defRPr/>
            </a:pPr>
            <a:endParaRPr lang="uz-Cyrl-UZ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 ишлаб чиқаришдаги бахтсиз ходисалар текширилмайди ва хисобга олинмайди:</a:t>
            </a:r>
          </a:p>
          <a:p>
            <a:pPr algn="ctr">
              <a:lnSpc>
                <a:spcPct val="80000"/>
              </a:lnSpc>
              <a:defRPr/>
            </a:pPr>
            <a:endParaRPr lang="uz-Cyrl-UZ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Ўз манфатини кўзлаб иш бажаришда, ўзига-ўзи шикаст етказишда,табиий ўлим, ишчи томонидан жиноят содир эталаётганда. </a:t>
            </a:r>
          </a:p>
          <a:p>
            <a:pPr>
              <a:lnSpc>
                <a:spcPct val="80000"/>
              </a:lnSpc>
              <a:defRPr/>
            </a:pPr>
            <a:r>
              <a:rPr lang="uz-Cyrl-UZ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80000"/>
              </a:lnSpc>
              <a:defRPr/>
            </a:pP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37" descr="Без имени-3545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4010" y="3850846"/>
            <a:ext cx="2121093" cy="224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НЕСЧАСТНЫЕ СЛУЧАИ НА ПРОИЗВОДСТВЕ презентация, докла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01" y="1214975"/>
            <a:ext cx="2751957" cy="24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78572"/>
      </p:ext>
    </p:extLst>
  </p:cSld>
  <p:clrMapOvr>
    <a:masterClrMapping/>
  </p:clrMapOvr>
  <p:transition spd="slow" advTm="4604">
    <p:wheel spokes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91514" y="506328"/>
            <a:ext cx="55707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ХИСОБГА 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84339" y="1457605"/>
            <a:ext cx="6186350" cy="45724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Ишлаб чиқаришдаги бахтсиз ходиса деганда нимани тушунамиз?</a:t>
            </a:r>
          </a:p>
          <a:p>
            <a:pPr algn="ctr">
              <a:lnSpc>
                <a:spcPct val="150000"/>
              </a:lnSpc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Инсон соғлиғига ёки хаётига ташқи куч тасирида зиён етиши.</a:t>
            </a:r>
          </a:p>
          <a:p>
            <a:pPr algn="ctr">
              <a:lnSpc>
                <a:spcPct val="150000"/>
              </a:lnSpc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 ишлаб чиқариш билан боғлиқ ёки боғлиқ эмас бўлиши мумкин.</a:t>
            </a:r>
          </a:p>
          <a:p>
            <a:pPr algn="ctr">
              <a:lnSpc>
                <a:spcPct val="150000"/>
              </a:lnSpc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 оқибатида жабрланувчининг меҳнат қобилияти камида бир кунга йўқотилса Н-1 шаклидаги далолатнома билан расмийлаштирилади.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uz-Cyrl-UZ" b="1" dirty="0">
              <a:solidFill>
                <a:srgbClr val="66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uz-Cyrl-U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0" descr="paper_sheet_PNG723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1439" y="3562399"/>
            <a:ext cx="2149014" cy="25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1" descr="61f96381ffc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1439" y="1489893"/>
            <a:ext cx="1990525" cy="199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763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04">
        <p15:prstTrans prst="fallOve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91514" y="283947"/>
            <a:ext cx="55707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ХИСОБГА 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3217" y="1258202"/>
            <a:ext cx="8695740" cy="5262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80000" algn="just">
              <a:defRPr/>
            </a:pPr>
            <a:r>
              <a:rPr lang="uz-Cyrl-UZ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 содир бўлганда:</a:t>
            </a:r>
          </a:p>
          <a:p>
            <a:pPr marL="180000"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чиқаришдаги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жабрланувчи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гувоҳ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дарҳол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(цех)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раҳбарига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хабар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бериши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керак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80000"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2900" indent="-342900" algn="just">
              <a:buFontTx/>
              <a:buChar char="-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жабрланувчига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зудлик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биринчи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ёрдам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кўрсатиши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тиббий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-санитария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даволаш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муассасасига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етказишни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22900" indent="-342900" algn="just">
              <a:buFontTx/>
              <a:buChar char="-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algn="just">
              <a:buFontTx/>
              <a:buChar char="-"/>
              <a:defRPr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комиссияси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бошланишига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қадар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жойидаги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вазиятни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жиҳозлар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ҳолатини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юз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берган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дақиқада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қандай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шундайлигича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(агар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атрофдаги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ҳаёти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саломатлигига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таҳлика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солмаётган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ҳалокатга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келмаса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қолиши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0823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04">
        <p15:prstTrans prst="fracture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91513" y="283947"/>
            <a:ext cx="572417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ХИСОБГА 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8218" y="1107909"/>
            <a:ext cx="6447475" cy="16312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uz-Cyrl-UZ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 турлари:</a:t>
            </a:r>
          </a:p>
          <a:p>
            <a:pPr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Оқибати енгил б/х;</a:t>
            </a:r>
          </a:p>
          <a:p>
            <a:pPr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Оқибати оғир б/х; </a:t>
            </a:r>
          </a:p>
          <a:p>
            <a:pPr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Гурухий б/х;</a:t>
            </a:r>
          </a:p>
          <a:p>
            <a:pPr>
              <a:buFontTx/>
              <a:buChar char="-"/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Ўлим билан тугаган б/х.</a:t>
            </a:r>
            <a:endParaRPr lang="ru-RU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475" y="2968311"/>
            <a:ext cx="5751561" cy="3477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Жабрланувчи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гувоҳлар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вақти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давомида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хабар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бермаганлиги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қобилияти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дарҳол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йўқолмаганлиги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жабрланувчининг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манфаатларини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ҳимоя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қилувчи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аризасига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(бош)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техника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назоратчисининг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биноан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ариза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берилган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кўрсатма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кундан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ой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муддат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текширилади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146" name="Picture 2" descr="Несчастный случай на производстве. Что делать? | Рабочий пут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5" y="1156375"/>
            <a:ext cx="2930703" cy="197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Несчастный случай на производств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5" y="3626428"/>
            <a:ext cx="3043364" cy="225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67825"/>
      </p:ext>
    </p:extLst>
  </p:cSld>
  <p:clrMapOvr>
    <a:masterClrMapping/>
  </p:clrMapOvr>
  <p:transition spd="slow" advTm="4604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91513" y="283947"/>
            <a:ext cx="596850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ХИСОБГА 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0474" y="1152429"/>
            <a:ext cx="8741735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юз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юқори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турувчи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хўжалик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раҳбари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зудлик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чиқишга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сабабларини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бартараф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комиссия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таклиф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чора-тадбирларни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касбига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оид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бажарилмаслиги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бузилиши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)га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қўйган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жавобгарликка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тортиш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буйруқ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чиқаришга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мажбурдир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218" name="Picture 2" descr="Пособие в связи с несчастным случаем на производстве - БУХ.1С, сайт в  помощь бухгалтер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61" y="3724275"/>
            <a:ext cx="2545208" cy="290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3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4604">
        <p14:honeycomb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91513" y="283947"/>
            <a:ext cx="596850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 ХОДИСАЛАРНИ ТЕКШИРИШ ВА </a:t>
            </a:r>
            <a:r>
              <a:rPr lang="uz-Cyrl-UZ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ҲИСОБГА </a:t>
            </a: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ОЛИШ ТАРТИБИ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385" y="1345021"/>
            <a:ext cx="8316989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Н-1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шаклидаги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далолатнома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давомида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сақланиши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лозим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юборилган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Н-1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шаклидаги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далолатномалар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нусхалари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эҳтиёж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йўқолгунча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сақланади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8386" y="2913926"/>
            <a:ext cx="8449510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жабрланувчи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220" name="Picture 4" descr="Травма на производств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143" y="3868976"/>
            <a:ext cx="4391141" cy="263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2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04">
        <p14:flip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36658" y="202659"/>
            <a:ext cx="7586163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ВАЗИРЛАР МАҲКАМАСИНИНГ</a:t>
            </a:r>
          </a:p>
          <a:p>
            <a:pPr algn="ctr"/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 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июлдаги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134-сон 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қарори</a:t>
            </a: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ИШЛАБ ЧИҚАРИШДАГИ БАХТСИЗ ҲОДИСАЛАРНИ ВА ХОДИМЛАР САЛОМАТЛИГИНИНГ БОШҚА ХИЛ ЗАРАРЛАНИШИНИ ТЕКШИРИШ ВА ҲИСОБГА ОЛИШ ТЎҒРИСИДАГИ НИЗОМГА ЎЗГАРТИРИШ ВА ҚЎШИМЧАЛАР КИРИТИШ ҲАҚИДА»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51521" y="1887211"/>
            <a:ext cx="5526428" cy="4401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2-банд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таҳрирда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баён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қилинсин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«2.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ҳудудида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ташқарисида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бажараётганда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сафарларида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юз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жароҳатланиш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заҳарланиш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иссиқлик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таъсири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портлаш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фалокатлар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иморатлар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иншоотлар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конструкциялар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бузилиши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куйиш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қизиш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токи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яшин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ҳайвонлар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ҳашаротлар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судралиб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юрувчилар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террористик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натижасида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шикастланишлар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табиий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офатлар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зилзилалар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ўпирилишлар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тошқинлари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тўфонлар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туфайли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саломатликнинг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хил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шикастланишлари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3" name="Picture 2" descr="Несчастный случай на производстве. Обязанности работодател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40" y="1887211"/>
            <a:ext cx="3166018" cy="44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36658" y="202659"/>
            <a:ext cx="7586163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ВАЗИРЛАР МАҲКАМАСИНИНГ</a:t>
            </a:r>
          </a:p>
          <a:p>
            <a:pPr algn="ctr"/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 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июлдаги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134-сон </a:t>
            </a:r>
            <a:r>
              <a:rPr lang="ru-RU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қарори</a:t>
            </a: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ИШЛАБ ЧИҚАРИШДАГИ БАХТСИЗ ҲОДИСАЛАРНИ ВА ХОДИМЛАР САЛОМАТЛИГИНИНГ БОШҚА ХИЛ ЗАРАРЛАНИШИНИ ТЕКШИРИШ ВА ҲИСОБГА ОЛИШ ТЎҒРИСИДАГИ НИЗОМГА ЎЗГАРТИРИШ ВА ҚЎШИМЧАЛАР КИРИТИШ ҲАҚИДА»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51520" y="1887211"/>
            <a:ext cx="8627437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функционал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юзасидан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аварияларнинг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одамлар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ҳалок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бўлишининг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олдини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корхонанинг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мулкини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мақсадида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топшириқ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бермаган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манфаатларини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кўзлаб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қандайдир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хатти-ҳаракатларни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ошираётгандаги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бахтсиз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ҳодисалар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текширилади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ҳисобга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олинади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»;</a:t>
            </a:r>
          </a:p>
        </p:txBody>
      </p:sp>
      <p:pic>
        <p:nvPicPr>
          <p:cNvPr id="10244" name="Picture 4" descr="Акт о несчастном случае в Р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12" y="4195535"/>
            <a:ext cx="5895927" cy="200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20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604">
        <p:dissolve/>
      </p:transition>
    </mc:Choice>
    <mc:Fallback>
      <p:transition spd="slow" advTm="4604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51470" y="283947"/>
            <a:ext cx="583210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ММҚ қоида ва меъёрларини бузган шахсларнинг жавобгарлиги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06478" y="930278"/>
            <a:ext cx="6828902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uz-Cyrl-UZ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Қоида меъёрларни бузган шахсларга нисбатан қуйидаги жазо чоралар кўрилиши мумкин:</a:t>
            </a:r>
          </a:p>
          <a:p>
            <a:pPr>
              <a:defRPr/>
            </a:pPr>
            <a:endParaRPr lang="uz-Cyrl-UZ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uz-Cyrl-UZ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-Интизомий жавобгарлик;</a:t>
            </a:r>
          </a:p>
          <a:p>
            <a:pPr>
              <a:defRPr/>
            </a:pPr>
            <a:r>
              <a:rPr lang="uz-Cyrl-UZ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-Маъмурий жавобгарлик;</a:t>
            </a:r>
          </a:p>
          <a:p>
            <a:pPr>
              <a:defRPr/>
            </a:pPr>
            <a:r>
              <a:rPr lang="uz-Cyrl-UZ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-Моддий жавобгарлик;</a:t>
            </a:r>
          </a:p>
          <a:p>
            <a:pPr>
              <a:defRPr/>
            </a:pPr>
            <a:r>
              <a:rPr lang="uz-Cyrl-UZ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-Жиноий жавобгарлик.</a:t>
            </a:r>
          </a:p>
          <a:p>
            <a:pPr>
              <a:buFontTx/>
              <a:buChar char="-"/>
              <a:defRPr/>
            </a:pP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2884659"/>
            <a:ext cx="67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 ЖОЙЛАРНИНГ САНИТАР-ТЕХНИК ПАСПОРТЛАРИ.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06212" y="3329969"/>
            <a:ext cx="6285204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uz-Cyrl-UZ" sz="1600" b="1" dirty="0">
                <a:solidFill>
                  <a:srgbClr val="FF0000"/>
                </a:solidFill>
              </a:rPr>
              <a:t>Объектларда меҳнат шароитларини бахолаш ва  қоида, меъёр талабларига мос келишини аниқлаш:</a:t>
            </a:r>
          </a:p>
          <a:p>
            <a:pPr>
              <a:defRPr/>
            </a:pPr>
            <a:r>
              <a:rPr lang="uz-Cyrl-UZ" sz="1600" dirty="0"/>
              <a:t>-Объект ва хоналар сони, цехда ишловчилар сони, касблар рўйхати, оғир ишда ишловчилар сони, жарохатланиш, касалланиш бўйича маълумотлар.</a:t>
            </a:r>
          </a:p>
          <a:p>
            <a:pPr>
              <a:defRPr/>
            </a:pPr>
            <a:r>
              <a:rPr lang="uz-Cyrl-UZ" sz="1600" dirty="0"/>
              <a:t>-Хавфли ва зарарли ишлаб чиқариш факторларини бахолаш;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11744" y="5145851"/>
            <a:ext cx="6132538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uz-Cyrl-UZ" sz="1600" b="1" dirty="0">
                <a:solidFill>
                  <a:srgbClr val="002060"/>
                </a:solidFill>
              </a:rPr>
              <a:t>(Шовқин,тебраниш,газланиш, чангланиш,ёруғлик, харорат, намлик холати ўлчанади, шабадаллаштириш тизими ишлаши, жихозлар бўйича маълумотлар йиғилади,)</a:t>
            </a:r>
          </a:p>
        </p:txBody>
      </p:sp>
      <p:pic>
        <p:nvPicPr>
          <p:cNvPr id="16386" name="Picture 2" descr="Аттестация рабочих мест на производственных объектах, по условиям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415" y="1258328"/>
            <a:ext cx="2230141" cy="18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Уровень шума на рабочем месте и условия труд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13" y="3736700"/>
            <a:ext cx="265945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604">
        <p14:glitter pattern="hexagon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256270" y="337921"/>
            <a:ext cx="56017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</a:rPr>
              <a:t>МЕ</a:t>
            </a:r>
            <a:r>
              <a:rPr lang="uz-Cyrl-UZ" b="1" dirty="0">
                <a:solidFill>
                  <a:srgbClr val="002060"/>
                </a:solidFill>
              </a:rPr>
              <a:t>ҲН</a:t>
            </a:r>
            <a:r>
              <a:rPr lang="ru-RU" b="1" dirty="0">
                <a:solidFill>
                  <a:srgbClr val="002060"/>
                </a:solidFill>
              </a:rPr>
              <a:t>АТ МУ</a:t>
            </a:r>
            <a:r>
              <a:rPr lang="uz-Cyrl-UZ" b="1" dirty="0">
                <a:solidFill>
                  <a:srgbClr val="002060"/>
                </a:solidFill>
              </a:rPr>
              <a:t>Ҳ</a:t>
            </a:r>
            <a:r>
              <a:rPr lang="ru-RU" b="1" dirty="0">
                <a:solidFill>
                  <a:srgbClr val="002060"/>
                </a:solidFill>
              </a:rPr>
              <a:t>ОФАЗАСИНИНГ УМУМИЙ МАСАЛАЛАРИ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15" name="Picture 8" descr="D:\FOTO\ОТ\images (1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1197662"/>
            <a:ext cx="2669059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043279-EB3E-44EA-96AC-01A8FB7401C9}"/>
              </a:ext>
            </a:extLst>
          </p:cNvPr>
          <p:cNvSpPr/>
          <p:nvPr/>
        </p:nvSpPr>
        <p:spPr>
          <a:xfrm>
            <a:off x="344557" y="1380113"/>
            <a:ext cx="5932324" cy="13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БМТнинг маълумотларига кўра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сайёрамизнинг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45 %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аҳолиси, деярли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 млрд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инсон жамиятни моддий ва иқтисодий қўллаб-қувватловчи дунёдаги иш кучини ташкил этар экан. 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646280-E83E-481F-96D6-C2510F873C23}"/>
              </a:ext>
            </a:extLst>
          </p:cNvPr>
          <p:cNvSpPr/>
          <p:nvPr/>
        </p:nvSpPr>
        <p:spPr>
          <a:xfrm>
            <a:off x="460375" y="3557456"/>
            <a:ext cx="7834010" cy="2270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Республикасида меҳнатни муҳофаза қилиш миллий обзори (кузатиш натижалари)га кўра, бугунги кунда мамлакатимизда меҳнат қобилиятига эга бўлган ёшдаги аҳоли сони </a:t>
            </a:r>
            <a:r>
              <a:rPr lang="uz-Cyrl-UZ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19,6 млн.ни</a:t>
            </a:r>
            <a:r>
              <a:rPr lang="uz-Cyrl-UZ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ташкил этиб, иқтисодий фаол аҳоли </a:t>
            </a:r>
            <a:r>
              <a:rPr lang="uz-Cyrl-UZ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14,8 млн</a:t>
            </a:r>
            <a:r>
              <a:rPr lang="uz-Cyrl-UZ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нафардир. 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Ишлаётган эркаклар </a:t>
            </a:r>
            <a:r>
              <a:rPr lang="uz-Cyrl-UZ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43 %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ёки </a:t>
            </a:r>
            <a:r>
              <a:rPr lang="uz-Cyrl-UZ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8,7 млн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аёллар эса </a:t>
            </a:r>
            <a:r>
              <a:rPr lang="uz-Cyrl-UZ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47 %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ёки </a:t>
            </a:r>
            <a:r>
              <a:rPr lang="uz-Cyrl-UZ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9,5 млн</a:t>
            </a:r>
            <a:r>
              <a:rPr lang="uz-Cyrl-UZ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нафарни ташкил этмоқда.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5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604">
        <p:dissolve/>
      </p:transition>
    </mc:Choice>
    <mc:Fallback>
      <p:transition spd="slow" advTm="4604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6140" y="183162"/>
            <a:ext cx="45720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</a:rPr>
              <a:t>ИШ ЖОЙЛАРНИ МЕҲНАТ ШАРОИТЛАРИ БЎЙИЧА ШАХОДАТЛАШ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1027791"/>
            <a:ext cx="641075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ўринларини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асбоб-ускуналарнинг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жароҳатлаш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хавфлилиги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юзасидан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аттестациядан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Маҳкамасининг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 </a:t>
            </a:r>
            <a:r>
              <a:rPr 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ru-RU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сентябрдаги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263-сон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қарори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2418205"/>
            <a:ext cx="5910289" cy="3785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асбоб-ускуналарнинг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жароҳатлаш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хавфлилиги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юзасидан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ўринларини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аттестациядан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ўтказиш (аттестация) 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жараёнларининг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оғирлиги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тиғизлигини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асбоб-ускуналарнинг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жароҳатлаш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хавфлилигини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баҳолаш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зарарли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омилларини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баҳолаш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жараёнининг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оғирлиги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тиғизлигини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ҳужжатларида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талабларга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мувофиқлаштириш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ўтказиладиган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комплекс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тадбирлар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3314" name="Picture 2" descr="Обязательна ли аттестация рабочих мест | Читайте статьи журнала Директор по  персонал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4" y="1151579"/>
            <a:ext cx="2976856" cy="24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Роль мониторинга микроклиматических параметров в аттестации рабочих мест |  Статьи АО «ЭКСИС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40" y="3763529"/>
            <a:ext cx="2884217" cy="21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21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4604">
        <p15:prstTrans prst="origami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6140" y="183162"/>
            <a:ext cx="4572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</a:rPr>
              <a:t>ИШ ЖОЙЛАРНИ МЕҲНАТ ШАРОИТЛАРИ БЎЙИЧА ШАХОДАТЛАШ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9058" y="984447"/>
            <a:ext cx="8384311" cy="36471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Аттестация </a:t>
            </a:r>
            <a:r>
              <a:rPr lang="ru-RU" sz="21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натижаларидан</a:t>
            </a:r>
            <a:r>
              <a:rPr lang="ru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</a:t>
            </a:r>
            <a:r>
              <a:rPr lang="ru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мақсадларда</a:t>
            </a:r>
            <a:r>
              <a:rPr lang="ru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фойдаланилади</a:t>
            </a:r>
            <a:r>
              <a:rPr lang="ru-RU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шароитларини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қоидалар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талабларига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мувофиқлаштириш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тадбирларини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чиқиш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ошириш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оғир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ноқулай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зарарли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меҳнатнинг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алоҳида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шарт-шароитларида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банд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ходимларга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ҳужжатларида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назарда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тутилган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имтиёзлар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компенсацияларни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белгилаш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ООО&quot;Labour Systems&quot; Аттестация рабочих мест по условиям труда, ул.  Истикбол, дом 15.,, Tashkent (202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91" y="4537757"/>
            <a:ext cx="3820685" cy="20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0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6140" y="183162"/>
            <a:ext cx="45720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</a:rPr>
              <a:t>ИШ ЖОЙЛАРНИ МЕҲНАТ ШАРОИТЛАРИ БЎЙИЧА ШАХОДАТЛАШ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9171" y="1074428"/>
            <a:ext cx="7193651" cy="280076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жойларидаги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соғлиққа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шикаст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етказишнинг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зарарли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омиллари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таъсиридан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ҳимоя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чора-тадбирлари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оғир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ноқулай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зарарли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хавфли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алоҳида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ишловчи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берилиши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керак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компенсациялардан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хабардор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2292" name="Picture 4" descr="Аттестация рабочих мест по условиям труда в Ташкент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22" y="3875195"/>
            <a:ext cx="5392654" cy="279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9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4604">
        <p14:shred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6140" y="183162"/>
            <a:ext cx="4572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</a:rPr>
              <a:t>ИШ ЖОЙЛАРНИ МЕҲНАТ ШАРОИТЛАРИ БЎЙИЧА ШАХОДАТЛАШ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8196" y="1053095"/>
            <a:ext cx="4927330" cy="4832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касаллигига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шубҳа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туғилганда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касалликнинг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боғлиқлиги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касаллиги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ташҳисини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аниқлаш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шарт-шароитларини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боғлиқ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келишмовчиликларни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қоидалар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йўриқномалар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талабларига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санитария-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маиший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тиббий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11268" name="Picture 4" descr="Аттестация рабочих мест 3009913 - Услуги | Sh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39" y="1136013"/>
            <a:ext cx="3593167" cy="428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28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pageCurlDouble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662276" y="644294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tabLst>
                <a:tab pos="6479540" algn="r"/>
              </a:tabLst>
            </a:pPr>
            <a:r>
              <a:rPr lang="en-US" b="1" dirty="0">
                <a:hlinkClick r:id="rId3" tooltip="Xavfsizmehnat.uz"/>
              </a:rPr>
              <a:t>Xavfsizmehnat.uz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3862" y="283947"/>
            <a:ext cx="581209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 ЖОЙЛАРНИ МЕҲНАТ ШАРОИТЛАРИ БЎЙИЧА ШАХОДАТЛАШ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3863" y="1094549"/>
            <a:ext cx="6095186" cy="49890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uz-Cyrl-UZ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Шаходатлашни асосий мақсади: </a:t>
            </a:r>
          </a:p>
          <a:p>
            <a:pPr>
              <a:defRPr/>
            </a:pP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Ишчи-ходимларга қонун хужжатларида белгиланган меҳнат шароитлари қай даражада таъминланганлиги ахволини бахолашдир.</a:t>
            </a:r>
          </a:p>
          <a:p>
            <a:pPr>
              <a:buFontTx/>
              <a:buChar char="-"/>
              <a:defRPr/>
            </a:pPr>
            <a:r>
              <a:rPr lang="uz-Cyrl-U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 жойида мавжуд физикавий, кимёвий,биологик, оғирлик ва зориқиш факторларини инструменал тарзда ўлчаш ва бахолаш.</a:t>
            </a:r>
          </a:p>
          <a:p>
            <a:pPr>
              <a:defRPr/>
            </a:pP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Физикавий факторлар бу</a:t>
            </a:r>
            <a:r>
              <a:rPr lang="uz-Cyrl-UZ" b="1" dirty="0">
                <a:solidFill>
                  <a:srgbClr val="66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шовқин,тебраниш,инфра-ультразвук,эл.магнит, эл.статик, лазер излучение, хаво харорати,намлик,ёруғлик, хаво босими ва х.к.</a:t>
            </a:r>
          </a:p>
          <a:p>
            <a:pPr>
              <a:defRPr/>
            </a:pP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Кимёвий факторлар</a:t>
            </a:r>
            <a:r>
              <a:rPr lang="uz-Cyrl-UZ" b="1" dirty="0">
                <a:solidFill>
                  <a:srgbClr val="66FF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зарарли моддалар, аллерген,металл, металл оксидлар.</a:t>
            </a:r>
          </a:p>
          <a:p>
            <a:pPr>
              <a:defRPr/>
            </a:pP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Биологик факторлар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Микроорганизм</a:t>
            </a:r>
            <a:r>
              <a:rPr lang="uz-Cyrl-U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белоклар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оғирлиги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зўрикиши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6" descr="slide-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3141" y="1242970"/>
            <a:ext cx="2519362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239048" y="2899289"/>
            <a:ext cx="29374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ўринларининг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endParaRPr lang="uz-Cyrl-UZ" sz="1800" b="1" dirty="0">
              <a:solidFill>
                <a:srgbClr val="002060"/>
              </a:solidFill>
              <a:latin typeface="Times New Roman" pitchFamily="18" charset="0"/>
            </a:endParaRPr>
          </a:p>
          <a:p>
            <a:pPr algn="ctr"/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шароитлари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бўйича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endParaRPr lang="uz-Cyrl-UZ" sz="1800" b="1" dirty="0">
              <a:solidFill>
                <a:srgbClr val="002060"/>
              </a:solidFill>
              <a:latin typeface="Times New Roman" pitchFamily="18" charset="0"/>
            </a:endParaRPr>
          </a:p>
          <a:p>
            <a:pPr algn="ctr"/>
            <a:r>
              <a:rPr lang="ru-RU" sz="1800" b="1" dirty="0" err="1">
                <a:solidFill>
                  <a:srgbClr val="002060"/>
                </a:solidFill>
                <a:latin typeface="Times New Roman" pitchFamily="18" charset="0"/>
              </a:rPr>
              <a:t>аттестациясини</a:t>
            </a:r>
            <a:r>
              <a:rPr lang="ru-RU" sz="1800" b="1" dirty="0">
                <a:solidFill>
                  <a:srgbClr val="002060"/>
                </a:solidFill>
                <a:latin typeface="Times New Roman" pitchFamily="18" charset="0"/>
              </a:rPr>
              <a:t> ўтказиш </a:t>
            </a:r>
          </a:p>
        </p:txBody>
      </p:sp>
      <p:pic>
        <p:nvPicPr>
          <p:cNvPr id="17410" name="Picture 2" descr="Проведение аттестации рабочих мест по условиям труда в Р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57" y="4196610"/>
            <a:ext cx="2748251" cy="150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7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604">
        <p14:gallery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6139" y="183162"/>
            <a:ext cx="554119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 ЖОЙЛАРНИ МЕҲНАТ ШАРОИТЛАРИ БЎЙИЧА ШАХОДАТЛАШ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3920" y="930278"/>
            <a:ext cx="5821011" cy="24622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Шаходатлаш ишлари хар 5 йилда камида бир марта ўтказилади.</a:t>
            </a:r>
            <a:endParaRPr lang="ru-RU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шароитлари синфлари:</a:t>
            </a:r>
          </a:p>
          <a:p>
            <a:pPr>
              <a:defRPr/>
            </a:pPr>
            <a:r>
              <a:rPr 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1-синф - меъёр даражасида;</a:t>
            </a:r>
          </a:p>
          <a:p>
            <a:pPr>
              <a:defRPr/>
            </a:pPr>
            <a:r>
              <a:rPr 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2-синф – рухсат этилган;</a:t>
            </a:r>
          </a:p>
          <a:p>
            <a:pPr>
              <a:defRPr/>
            </a:pPr>
            <a:r>
              <a:rPr 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3-синф – зарарли:</a:t>
            </a:r>
          </a:p>
          <a:p>
            <a:pPr>
              <a:defRPr/>
            </a:pPr>
            <a:r>
              <a:rPr 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3.1, 3.2, 3.3, 3.4 – даражалари;</a:t>
            </a:r>
          </a:p>
          <a:p>
            <a:pPr>
              <a:defRPr/>
            </a:pPr>
            <a:r>
              <a:rPr lang="uz-Cyrl-U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4-синф – ўта хавфли.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03920" y="3554057"/>
            <a:ext cx="5973409" cy="20928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Шаходатлаш нима беради:</a:t>
            </a:r>
          </a:p>
          <a:p>
            <a:pPr>
              <a:defRPr/>
            </a:pPr>
            <a:r>
              <a:rPr lang="uz-Cyrl-UZ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uz-Cyrl-UZ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Зарар ва оғир меҳнат шароитларига қараб:</a:t>
            </a:r>
          </a:p>
          <a:p>
            <a:pPr>
              <a:defRPr/>
            </a:pPr>
            <a:endParaRPr lang="uz-Cyrl-UZ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Қўшимча таътил кунлари;</a:t>
            </a:r>
          </a:p>
          <a:p>
            <a:pPr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Қисқартирилган иш куни;</a:t>
            </a:r>
          </a:p>
          <a:p>
            <a:pPr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Г) Сут ва унга тенглаштирилган озиқ овқатлар;</a:t>
            </a:r>
          </a:p>
          <a:p>
            <a:pPr>
              <a:defRPr/>
            </a:pP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Д) Имтиёзли равишда пенсияга чиқиш ва х.к.</a:t>
            </a:r>
          </a:p>
        </p:txBody>
      </p:sp>
      <p:pic>
        <p:nvPicPr>
          <p:cNvPr id="13" name="Picture 18" descr="post-183296-13578432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4931" y="1031520"/>
            <a:ext cx="27432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6582032" y="2390879"/>
            <a:ext cx="2155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uz-Cyrl-UZ" sz="2000" b="1" dirty="0">
                <a:solidFill>
                  <a:srgbClr val="008000"/>
                </a:solidFill>
              </a:rPr>
              <a:t>5 йилда камида</a:t>
            </a:r>
          </a:p>
          <a:p>
            <a:pPr algn="ctr"/>
            <a:r>
              <a:rPr lang="uz-Cyrl-UZ" sz="2000" b="1" dirty="0">
                <a:solidFill>
                  <a:srgbClr val="008000"/>
                </a:solidFill>
              </a:rPr>
              <a:t>бир марта</a:t>
            </a:r>
            <a:endParaRPr lang="ru-RU" sz="2000" b="1" dirty="0">
              <a:solidFill>
                <a:srgbClr val="008000"/>
              </a:solidFill>
            </a:endParaRPr>
          </a:p>
        </p:txBody>
      </p:sp>
      <p:pic>
        <p:nvPicPr>
          <p:cNvPr id="15" name="Picture 15" descr="РЎЙХАТ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2275" y="3595428"/>
            <a:ext cx="2121093" cy="196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123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604">
        <p14:warp dir="in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65654" y="215813"/>
            <a:ext cx="5820032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«Меҳнатни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тўғрисида»ги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Ўзбекистон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Республикаси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Қонунига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ўзгартиш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қўшимчалар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киритиш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cap="all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1600" b="1" cap="all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 сентябрь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ЎРҚ-410-сон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0292" y="1553631"/>
            <a:ext cx="6105956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Қонунчилик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палатаси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2016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мартда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қилинган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Сенат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2016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25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августда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маъқулланган</a:t>
            </a: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расмий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эълон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қилинган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кундан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эътиборан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ой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ўтгач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кучга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кирган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endParaRPr lang="ru-RU" b="1" dirty="0">
              <a:solidFill>
                <a:srgbClr val="00008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b="1" dirty="0">
                <a:solidFill>
                  <a:srgbClr val="00008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3919" y="3641474"/>
            <a:ext cx="6152329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Қонуннинг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мақсади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меҳнатни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муҳофаза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қилиш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соҳасидаги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муносабатларни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тартибга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солишдан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иборат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Қонун 36 моддадан иборат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50292" y="4808474"/>
            <a:ext cx="6105956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Меҳнатни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муҳофаза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қилиш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тўғрисидаги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қонун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ҳужжатларини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бузганликда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айбдор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шахслар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жавобгар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бўлади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b="1" dirty="0"/>
          </a:p>
        </p:txBody>
      </p:sp>
      <p:pic>
        <p:nvPicPr>
          <p:cNvPr id="18434" name="Picture 2" descr="Новост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21" y="1577790"/>
            <a:ext cx="24574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Occupational Safety And Health Hazard Construction Site Safety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21" y="3809203"/>
            <a:ext cx="2457450" cy="22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408668"/>
      </p:ext>
    </p:extLst>
  </p:cSld>
  <p:clrMapOvr>
    <a:masterClrMapping/>
  </p:clrMapOvr>
  <p:transition spd="slow" advTm="4604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1" descr="Работни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5171" y="1274064"/>
            <a:ext cx="1199849" cy="234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 descr="CoolClips_vc0150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1344" y="3902226"/>
            <a:ext cx="1714132" cy="126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97427" y="256946"/>
            <a:ext cx="752734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1-модда. Ушбу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Қонуннинг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Ушбу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Қонуннинг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муносабатларни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тартибга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солишдан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иборат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8211" y="1208941"/>
            <a:ext cx="6841808" cy="4708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12-модда. 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Ташкилотнинг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хизматлари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оширувчи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ходимларининг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сони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киши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ортиқ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талабларига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риоя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этилишини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устидан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назоратни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мақсадида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тегишли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тайёргарликка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жорий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Элликта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ортиқ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транспорт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воситаси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хавфсизлиги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жорий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7258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04">
        <p15:prstTrans prst="prestige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1" descr="Работни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7550" y="1274064"/>
            <a:ext cx="1838325" cy="2840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74142" y="329356"/>
            <a:ext cx="6754091" cy="353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12-модда. </a:t>
            </a:r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Ташкилотнинг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хизматлари</a:t>
            </a:r>
            <a:endParaRPr lang="ru-RU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8524" y="930278"/>
            <a:ext cx="6783858" cy="41549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сони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эллик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нафардан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жорий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қарор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мазкур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хусусияти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йўл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хавфсизлиги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мустақил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таркибий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бевосита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раҳбарига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бўйсунади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93DCE-4514-434F-BFB3-111A7F14F147}"/>
              </a:ext>
            </a:extLst>
          </p:cNvPr>
          <p:cNvSpPr txBox="1"/>
          <p:nvPr/>
        </p:nvSpPr>
        <p:spPr>
          <a:xfrm>
            <a:off x="98524" y="5272635"/>
            <a:ext cx="8381229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бозорининг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профессионал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иштирокчилари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шартнома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асосида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оширилиши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мумкин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732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604">
        <p:split orient="vert"/>
      </p:transition>
    </mc:Choice>
    <mc:Fallback>
      <p:transition spd="slow" advTm="4604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8208" y="283322"/>
            <a:ext cx="7226963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17-модда.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Меҳнатни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малакасини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ошириш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9351" y="2043185"/>
            <a:ext cx="6307281" cy="25545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хўжалик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органлари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тайёрланишини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малакаси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оширилишини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таъминлайди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мутахассисларни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малакасини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Ўзбекистон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Республикаси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Вазирлар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Маҳкамаси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белгиланади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338" name="Picture 2" descr="Меҳнатни муҳофаза қилиш хизмати кўп сонли ташкилотларга мажбурий бўлиши  мумки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4" y="1206652"/>
            <a:ext cx="2555866" cy="24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На рынке услуг по охране труда, также существует монополия. Почему молчит  ответственное министерство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4" y="3803073"/>
            <a:ext cx="2555866" cy="17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72012"/>
      </p:ext>
    </p:extLst>
  </p:cSld>
  <p:clrMapOvr>
    <a:masterClrMapping/>
  </p:clrMapOvr>
  <p:transition spd="slow" advTm="4604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79644" y="337921"/>
            <a:ext cx="783548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70C0"/>
                </a:solidFill>
                <a:latin typeface="Arial Black" pitchFamily="34" charset="0"/>
                <a:cs typeface="Arial" panose="020B0604020202020204" pitchFamily="34" charset="0"/>
              </a:rPr>
              <a:t>М</a:t>
            </a:r>
            <a:r>
              <a:rPr lang="uz-Cyrl-UZ" sz="2400" b="1" dirty="0">
                <a:solidFill>
                  <a:srgbClr val="0070C0"/>
                </a:solidFill>
                <a:latin typeface="Arial Black" pitchFamily="34" charset="0"/>
                <a:cs typeface="Arial" panose="020B0604020202020204" pitchFamily="34" charset="0"/>
              </a:rPr>
              <a:t>еҳнатни муҳофаза қилиш масалаларининг устуворлиги</a:t>
            </a:r>
            <a:endParaRPr lang="ru-RU" sz="2400" b="1" dirty="0">
              <a:solidFill>
                <a:srgbClr val="0070C0"/>
              </a:solidFill>
              <a:latin typeface="Arial Black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65D70D2-80C6-44FA-962B-BB2286012BCC}"/>
              </a:ext>
            </a:extLst>
          </p:cNvPr>
          <p:cNvSpPr/>
          <p:nvPr/>
        </p:nvSpPr>
        <p:spPr>
          <a:xfrm>
            <a:off x="460375" y="1434482"/>
            <a:ext cx="7954755" cy="13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Халқаро Меҳнат Ташкилоти маълумотларига кўра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дунёда бахтсиз ходиса оқибатида ҳар йили ишлаб чиқариш билан боғлиқ ва касб касалликлари сабабли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2,3 миллион аёл ва эркак халок бўлмоқда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ҳар куни ўртача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 мингдан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ортиқ одам вафот этяпти.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D0C0D1-592D-4BC2-82AB-E8BA972DEBD8}"/>
              </a:ext>
            </a:extLst>
          </p:cNvPr>
          <p:cNvSpPr/>
          <p:nvPr/>
        </p:nvSpPr>
        <p:spPr>
          <a:xfrm>
            <a:off x="460376" y="3086892"/>
            <a:ext cx="7954754" cy="10277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Ҳар йили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270 миллион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меҳнаткашларнинг енгил, оғир шикастланишлари, ўлим билан тугаган ходисалари,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160 миллион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касб касалликлари рўйхатга олинмоқда.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7053E39-A1A4-4C0F-B3FC-466DC28B04E8}"/>
              </a:ext>
            </a:extLst>
          </p:cNvPr>
          <p:cNvSpPr/>
          <p:nvPr/>
        </p:nvSpPr>
        <p:spPr>
          <a:xfrm>
            <a:off x="579644" y="4420753"/>
            <a:ext cx="7954754" cy="102778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Ҳар йили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355 минг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бахтсиз ходисалар иш жойларида содир бўляпти. Таҳлилларга кўра уларнинг ярми қишлоқ хўжалиги соҳасида, яъни бутун дунё иш кучининг ярмиси машғул бўлган соҳада кузатиляпти.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BEAB5E-3F58-4221-B4BB-2BAA848CD7B6}"/>
              </a:ext>
            </a:extLst>
          </p:cNvPr>
          <p:cNvSpPr/>
          <p:nvPr/>
        </p:nvSpPr>
        <p:spPr>
          <a:xfrm>
            <a:off x="460375" y="5508081"/>
            <a:ext cx="8074021" cy="390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Ҳар йили ишда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 минг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бола меҳнат фаолияти жараёнида халок бўлмоқда.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4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4604">
        <p14:vortex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9772" y="513131"/>
            <a:ext cx="5995555" cy="48320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18-модда. 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сут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даволаш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-профилактика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озиқ-овқати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газланган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тузли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сув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шахсий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ҳимоя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гигиена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воситалари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шароитлари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ноқулай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банд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озиқ-овқат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маҳсулотлари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-профилактика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озиқ-овқати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газланган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тузли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иссиқ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цехларда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ишловчилар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кийим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-бош,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пойабзал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ҳимоя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гигиена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воситалари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бепул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таъминланади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5362" name="Picture 2" descr="Общество | Стихийные бедствия и природные катаклизмы в ежемесячном журнале  экология и промышленность Росси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56" y="1339994"/>
            <a:ext cx="2721301" cy="21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Разработка документации по охране труда - Санкт-Петербург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19" y="3894137"/>
            <a:ext cx="2721301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4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4">
        <p14:ferris dir="l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62276" y="644294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tabLst>
                <a:tab pos="6479540" algn="r"/>
              </a:tabLst>
            </a:pPr>
            <a:r>
              <a:rPr lang="en-US" b="1" dirty="0">
                <a:hlinkClick r:id="rId3" tooltip="Xavfsizmehnat.uz"/>
              </a:rPr>
              <a:t>Xavfsizmehnat.uz</a:t>
            </a:r>
            <a:endParaRPr lang="ru-RU" dirty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0030" y="1012954"/>
            <a:ext cx="8416141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Бундай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рўйхати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шартлари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жамоа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шартномалари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келишувларида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агар улар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тузилмаган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вакиллик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келишувга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ҳужжатларида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белгиланган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нормативларга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мувофиқ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Ходимларнинг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шахсий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ҳимоя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воситаларини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ювиш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тозалаш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таъмирлаш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дезинфекция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зарарсизлантириш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берувчининг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маблағлари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ҳисобидан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оширилади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170" name="Picture 2" descr="Средства индивидуальной защиты СИЗ для водителей - Комплексные  грузоперевозки автоцистернами и евро-фурами по России и СНГ в Екб.">
            <a:extLst>
              <a:ext uri="{FF2B5EF4-FFF2-40B4-BE49-F238E27FC236}">
                <a16:creationId xmlns:a16="http://schemas.microsoft.com/office/drawing/2014/main" id="{FA0ACD94-87DB-410D-8D01-616902E2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1" y="4210667"/>
            <a:ext cx="8416140" cy="256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4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604">
        <p:random/>
      </p:transition>
    </mc:Choice>
    <mc:Fallback>
      <p:transition spd="slow" advTm="4604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9154" y="136996"/>
            <a:ext cx="60511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22-модда. 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Ходимнинг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ҳуқуқлари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мажбуриятлари</a:t>
            </a:r>
            <a:endParaRPr lang="ru-RU" sz="2000" dirty="0">
              <a:solidFill>
                <a:srgbClr val="FF0000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34774" y="1465772"/>
            <a:ext cx="6948617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норматив-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ҳуқуқий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ҳужжатларнинг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талабларига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мос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бўлган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ўрнига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эга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бўлиш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;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34774" y="2292248"/>
            <a:ext cx="731932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шароитлари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,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касалликлари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,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имтиёзлар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компенсациялар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ШХВ ва ЖХВ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лари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ҳақида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ахборот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олиш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34774" y="3194406"/>
            <a:ext cx="68497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нормалар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талабларга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мувофиқ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берувчининг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маблағлари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ҳисобидан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ШХВ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лари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билан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таъминланиш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34777" y="4277252"/>
            <a:ext cx="762411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чиқаришдаги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бахтсиз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ҳодисалар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касалликларидан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мажбурий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ижтимоий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суғурта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қилиниш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34777" y="5179410"/>
            <a:ext cx="684976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ҳаёти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соғлиғи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учун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хавф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юзага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келган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тақдирда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хавф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бартараф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этилгунига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қ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адар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 ишларни бажаришни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рад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этиш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8032926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04">
        <p15:prstTrans prst="crush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63526" y="1452848"/>
            <a:ext cx="802802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берувчининг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маблағлари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ҳисобидан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хавфсиз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услублари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усуллари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бўйича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ўқиш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63526" y="2283214"/>
            <a:ext cx="802802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қонун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ҳужжатларида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белгиланган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имтиёзлар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компенсацияларни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олиш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63526" y="3270337"/>
            <a:ext cx="802802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uz-Cyrl-UZ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ўз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меҳнат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вазифаларини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бажариши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билан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боғлиқ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ҳолда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ҳаётига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ёки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соғлиғига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етказилган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зарарнинг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ўрнини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иш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берувчидан</a:t>
            </a:r>
            <a:r>
              <a:rPr lang="ru-RU" b="1" dirty="0">
                <a:latin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</a:rPr>
              <a:t>ундириш</a:t>
            </a:r>
            <a:r>
              <a:rPr lang="ru-RU" b="1" dirty="0">
                <a:latin typeface="Times New Roman" pitchFamily="18" charset="0"/>
              </a:rPr>
              <a:t>; 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63526" y="4282481"/>
            <a:ext cx="8028024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тавсияларга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мувофиқ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навбатдан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ташқари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кўрикдан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ўтиш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ушбу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кўрикдан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ўтиш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вақтида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унинг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жойи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ҳақи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сақланиши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C51EEE-2E4B-4766-97F6-9707458AEC69}"/>
              </a:ext>
            </a:extLst>
          </p:cNvPr>
          <p:cNvSpPr txBox="1"/>
          <p:nvPr/>
        </p:nvSpPr>
        <p:spPr>
          <a:xfrm>
            <a:off x="563526" y="399750"/>
            <a:ext cx="7932774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Ходимнинг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ҳуқуқлари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мажбуриятлари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9290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4604">
        <p14:vortex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457385" y="714834"/>
            <a:ext cx="5972115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uz-Cyrl-UZ" sz="3200" b="1" dirty="0">
                <a:solidFill>
                  <a:srgbClr val="FF0000"/>
                </a:solidFill>
                <a:latin typeface="Times New Roman" pitchFamily="18" charset="0"/>
              </a:rPr>
              <a:t>Ходимнинг мажбуриятлари: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471" y="2283114"/>
            <a:ext cx="7005653" cy="4154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норматив-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ҳуқуқий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ҳужжатлар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талабларига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риоя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этиши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1471" y="2950170"/>
            <a:ext cx="5626092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шахсий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ҳимоя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воситаларини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тўғри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қўллаши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4142" y="3559516"/>
            <a:ext cx="7230589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йўл-йўриқлар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олиши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ўқувдан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малака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оширишдан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100" dirty="0" err="1">
                <a:solidFill>
                  <a:srgbClr val="002060"/>
                </a:solidFill>
                <a:latin typeface="Times New Roman" pitchFamily="18" charset="0"/>
              </a:rPr>
              <a:t>ўтиши</a:t>
            </a:r>
            <a:r>
              <a:rPr lang="ru-RU" sz="2100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  <a:endParaRPr lang="ru-RU" sz="2100" dirty="0">
              <a:solidFill>
                <a:srgbClr val="002060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11471" y="4572392"/>
            <a:ext cx="7193651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одамларнинг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ҳаёти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соғлиғига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бевосита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хавф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туғдирувчи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қандай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вазият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тўғрисида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шунингдек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жараёнида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ёки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у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билан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боғлиқ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ҳолда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содир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бўлган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қандай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бахтсиз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ҳодиса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ҳақида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берувчини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дарҳол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хабардор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қилиши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шарт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pic>
        <p:nvPicPr>
          <p:cNvPr id="22" name="Picture 21" descr="АХБОРОТ ҚОҒОЗД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0785" y="4042308"/>
            <a:ext cx="1539073" cy="208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23" name="Picture 13" descr="тетрад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5122" y="1623888"/>
            <a:ext cx="1547020" cy="166141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895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peelOff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40759" y="3270839"/>
            <a:ext cx="674809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бир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ўрнида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шароитларининг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муҳофаза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қилиш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талабларига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мувофиқ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бўлишини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таъминлаши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0272" y="4260160"/>
            <a:ext cx="78237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ўринларида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шароитларининг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ҳолати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айниқса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зарарли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хавфли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чиқариш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омиллари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юзасидан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назоратни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амалга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ошириши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pic>
        <p:nvPicPr>
          <p:cNvPr id="18" name="Picture 11" descr="Без23596 имени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865" y="1174800"/>
            <a:ext cx="2123993" cy="17813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156329" y="2974616"/>
            <a:ext cx="1603375" cy="366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uz-Cyrl-UZ" sz="1800" b="1" dirty="0">
                <a:solidFill>
                  <a:srgbClr val="002060"/>
                </a:solidFill>
                <a:latin typeface="Times New Roman" pitchFamily="18" charset="0"/>
              </a:rPr>
              <a:t>Иш берувчи</a:t>
            </a:r>
            <a:endParaRPr lang="ru-RU" sz="18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DB97A4-17C8-400D-AE76-6987955149C7}"/>
              </a:ext>
            </a:extLst>
          </p:cNvPr>
          <p:cNvSpPr/>
          <p:nvPr/>
        </p:nvSpPr>
        <p:spPr>
          <a:xfrm>
            <a:off x="220273" y="5360034"/>
            <a:ext cx="715274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талабларни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бузганликда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айбдор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ходимларни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интизомий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жавобгарликка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тортиш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EC8831B-2915-4ACB-B1AC-DE93021068CE}"/>
              </a:ext>
            </a:extLst>
          </p:cNvPr>
          <p:cNvSpPr/>
          <p:nvPr/>
        </p:nvSpPr>
        <p:spPr>
          <a:xfrm>
            <a:off x="327645" y="494569"/>
            <a:ext cx="6334631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23-модда. Иш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берувчининг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ҳуқуқлари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мажбуриятлари</a:t>
            </a:r>
            <a:endParaRPr lang="ru-RU" sz="2000" dirty="0">
              <a:solidFill>
                <a:srgbClr val="FF0000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5920B1-E2FA-4545-9DBA-BA7C28FA5FCE}"/>
              </a:ext>
            </a:extLst>
          </p:cNvPr>
          <p:cNvSpPr/>
          <p:nvPr/>
        </p:nvSpPr>
        <p:spPr>
          <a:xfrm>
            <a:off x="97343" y="1346312"/>
            <a:ext cx="6833697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ходимлардан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нормалар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қоидалар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йўриқномаларга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риоя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этишни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талаб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қилиш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F3830A8-2EBE-4400-96D6-622DF170954C}"/>
              </a:ext>
            </a:extLst>
          </p:cNvPr>
          <p:cNvSpPr/>
          <p:nvPr/>
        </p:nvSpPr>
        <p:spPr>
          <a:xfrm>
            <a:off x="140759" y="2292736"/>
            <a:ext cx="674809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ходимларнинг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алкоголли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ичимликдан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гиёҳвандлик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моддаси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ёки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токсик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модда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таъсиридан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маст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ҳолатда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эканлигини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аниқлаш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учун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уларни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текширувдан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ўтказиш; 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577747-B9B8-48DA-866F-CF24A7BF5F93}"/>
              </a:ext>
            </a:extLst>
          </p:cNvPr>
          <p:cNvSpPr/>
          <p:nvPr/>
        </p:nvSpPr>
        <p:spPr>
          <a:xfrm>
            <a:off x="220272" y="6053990"/>
            <a:ext cx="796178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талабларга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риоя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этганлик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учун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ходимларни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тақдирлаш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моддий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рағбатлантириш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чора-тадбирларини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dirty="0" err="1">
                <a:solidFill>
                  <a:srgbClr val="002060"/>
                </a:solidFill>
                <a:latin typeface="Times New Roman" pitchFamily="18" charset="0"/>
              </a:rPr>
              <a:t>кўриш</a:t>
            </a:r>
            <a:r>
              <a:rPr lang="ru-RU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64817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604">
        <p14:ripple dir="lu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235675" y="321662"/>
            <a:ext cx="571018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берувчининг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соҳасидаги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ҳуқуқлари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мажбуриятлари</a:t>
            </a:r>
            <a:endParaRPr lang="ru-RU" sz="1800" dirty="0">
              <a:solidFill>
                <a:srgbClr val="FF0000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143" y="1798990"/>
            <a:ext cx="5848192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ходимларни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белгиланган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нормалар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бўйича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сут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даволаш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-профилактика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озиқ-овқати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газланган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тузли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сув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ШХВ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ҳамда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гигиена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воситалари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билан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таъминлаши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шунингдек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ЖХВ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лари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қўлланилишини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таъминлаши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uz-Cyrl-UZ" b="1" dirty="0">
                <a:solidFill>
                  <a:srgbClr val="002060"/>
                </a:solidFill>
                <a:latin typeface="Times New Roman" pitchFamily="18" charset="0"/>
              </a:rPr>
              <a:t>ШХВ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лари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тўғрисида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ходимларни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ўз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вақтида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хабардор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</a:rPr>
              <a:t>қилиши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4143" y="3875840"/>
            <a:ext cx="7598866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ходимларнинг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йўл-йўриқлар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олишини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ўқувдан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қайта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тайёргарликдан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ўтишини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малака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оширишини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билимлари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текширилишини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b="1" dirty="0" err="1">
                <a:solidFill>
                  <a:srgbClr val="002060"/>
                </a:solidFill>
                <a:latin typeface="Times New Roman" pitchFamily="18" charset="0"/>
              </a:rPr>
              <a:t>таъминлаши</a:t>
            </a:r>
            <a:r>
              <a:rPr lang="ru-RU" sz="2000" b="1" dirty="0">
                <a:solidFill>
                  <a:srgbClr val="002060"/>
                </a:solidFill>
                <a:latin typeface="Times New Roman" pitchFamily="18" charset="0"/>
              </a:rPr>
              <a:t>;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18834" y="5086031"/>
            <a:ext cx="8010766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ўқувдан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ўтмаган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йўл-йўриқлар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олмаган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ва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билимлари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текширилмаган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шахсларни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ишга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ru-RU" sz="2100" b="1" dirty="0" err="1">
                <a:solidFill>
                  <a:srgbClr val="FF0000"/>
                </a:solidFill>
                <a:latin typeface="Times New Roman" pitchFamily="18" charset="0"/>
              </a:rPr>
              <a:t>қўймаслиги</a:t>
            </a:r>
            <a:r>
              <a:rPr lang="ru-RU" sz="2100" b="1" dirty="0">
                <a:solidFill>
                  <a:srgbClr val="FF0000"/>
                </a:solidFill>
                <a:latin typeface="Times New Roman" pitchFamily="18" charset="0"/>
              </a:rPr>
              <a:t>; </a:t>
            </a:r>
          </a:p>
        </p:txBody>
      </p:sp>
      <p:pic>
        <p:nvPicPr>
          <p:cNvPr id="8196" name="Picture 4" descr="Новочеркасские работодатели могут принять участие в регистрации заявки на  звание «Лучший социально ориентированный работодатель Ростовской области» -  Городские новости - Официальный сайт города Новочеркасска">
            <a:extLst>
              <a:ext uri="{FF2B5EF4-FFF2-40B4-BE49-F238E27FC236}">
                <a16:creationId xmlns:a16="http://schemas.microsoft.com/office/drawing/2014/main" id="{84724897-D3A9-4422-A840-876FCF2F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61" y="1559679"/>
            <a:ext cx="2876020" cy="19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42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04">
        <p15:prstTrans prst="fallOve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72748" y="136996"/>
            <a:ext cx="477887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24-модда. </a:t>
            </a:r>
            <a:r>
              <a:rPr lang="ru-RU" b="1" dirty="0" err="1">
                <a:solidFill>
                  <a:srgbClr val="FF0000"/>
                </a:solidFill>
              </a:rPr>
              <a:t>Мажбурий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>
                <a:solidFill>
                  <a:srgbClr val="FF0000"/>
                </a:solidFill>
              </a:rPr>
              <a:t>тиббий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>
                <a:solidFill>
                  <a:srgbClr val="FF0000"/>
                </a:solidFill>
              </a:rPr>
              <a:t>кўриклар</a:t>
            </a:r>
            <a:endParaRPr lang="ru-RU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7730" y="1339077"/>
            <a:ext cx="5383891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850" algn="just"/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Иш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берувчи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саккиз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ёшга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тўлмаган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шахсларнинг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умумий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белгиланган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пенсия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ёшига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етган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шахсларнинг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ногиронларнинг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шунингдек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бир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қатор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касблар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ишлаб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чиқаришлар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ходимларининг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дастлабки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тарзда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даврий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мажбурий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ўтказилишини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ташкил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этиши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шарт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4220401"/>
            <a:ext cx="5539563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531813" algn="just"/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Қонун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ҳужжатларига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мувофиқ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мажбурий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ўтиши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лозим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бўлган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шахслар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бошқа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ўтказилган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тақдирда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ҳам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ўтказиш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мажбурияти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берувчининг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зиммасига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юклатилади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pic>
        <p:nvPicPr>
          <p:cNvPr id="19458" name="Picture 2" descr="Нюансы медосмотра работников торговли и пищевой промышленност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74" y="1459434"/>
            <a:ext cx="3124483" cy="212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Предварительный и периодический медицинский осмотр работников в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38" y="3787376"/>
            <a:ext cx="3028242" cy="184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604">
        <p14:flash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66152" y="578176"/>
            <a:ext cx="47788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24-модда. </a:t>
            </a:r>
            <a:r>
              <a:rPr lang="ru-RU" b="1" dirty="0" err="1">
                <a:solidFill>
                  <a:srgbClr val="FF0000"/>
                </a:solidFill>
              </a:rPr>
              <a:t>Мажбурий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>
                <a:solidFill>
                  <a:srgbClr val="FF0000"/>
                </a:solidFill>
              </a:rPr>
              <a:t>тиббий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>
                <a:solidFill>
                  <a:srgbClr val="FF0000"/>
                </a:solidFill>
              </a:rPr>
              <a:t>кўриклар</a:t>
            </a:r>
            <a:endParaRPr lang="ru-RU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-1" y="1445750"/>
            <a:ext cx="8410353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531813" algn="just"/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ўтилиши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муносабати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билан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ходимлар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чиқимдор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бўлмайдилар</a:t>
            </a:r>
            <a:r>
              <a:rPr lang="uz-Cyrl-UZ" sz="2000" dirty="0">
                <a:solidFill>
                  <a:srgbClr val="002060"/>
                </a:solidFill>
                <a:latin typeface="Times New Roman" pitchFamily="18" charset="0"/>
              </a:rPr>
              <a:t> ҳамда т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ўтказиш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вақтида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ходимнинг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жойи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(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лавозими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)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ва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ўртача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ойлик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ҳақи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сақланади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2622942"/>
            <a:ext cx="797441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531813"/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Ходимлар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ўтишдан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бўйин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товлашга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ҳақли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эмас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2006" y="3400835"/>
            <a:ext cx="8540366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531813" algn="just"/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Ходимлар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кўриклардан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ўтишдан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бўйин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товлаган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ёки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улар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ўтказилган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текширувлар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натижаларига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комиссиялар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томонидан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берилган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тавсияларни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бажармаган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тақдирда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берувчи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уларни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ишга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қўймасликка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ҳақли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2006" y="4985411"/>
            <a:ext cx="7989361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531813" algn="just"/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Агар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ходим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ўз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соғлиғининг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ҳолати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меҳнат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шароитлари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билан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боғлиқ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ҳолда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ёмонлашган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деб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ҳисобласа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, у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навбатдан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ташқари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тиббий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кўрик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ўтказилишини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талаб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қилиш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ҳуқуқига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  <a:r>
              <a:rPr lang="ru-RU" sz="2000" dirty="0" err="1">
                <a:solidFill>
                  <a:srgbClr val="002060"/>
                </a:solidFill>
                <a:latin typeface="Times New Roman" pitchFamily="18" charset="0"/>
              </a:rPr>
              <a:t>эга</a:t>
            </a:r>
            <a:r>
              <a:rPr lang="ru-RU" sz="2000" dirty="0">
                <a:solidFill>
                  <a:srgbClr val="002060"/>
                </a:solidFill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732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604">
        <p14:prism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ÐÐ°ÑÑÐ¸Ð½ÐºÐ¸ Ð¿Ð¾ Ð·Ð°Ð¿ÑÐ¾ÑÑ ÑÐµÐ¼Ð¾Ð½ÑÐ½ÑÐµ ÑÐ°Ð±Ð¾ÑÑ Ð¿ÑÐ¸ ÑÑÑÐ¾Ð¹ÐºÐµ"/>
          <p:cNvSpPr>
            <a:spLocks noChangeAspect="1" noChangeArrowheads="1"/>
          </p:cNvSpPr>
          <p:nvPr/>
        </p:nvSpPr>
        <p:spPr bwMode="auto">
          <a:xfrm>
            <a:off x="251520" y="236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960073" y="236648"/>
            <a:ext cx="3013967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ru-RU" sz="2200" b="1" dirty="0" err="1">
                <a:solidFill>
                  <a:srgbClr val="FF0066"/>
                </a:solidFill>
              </a:rPr>
              <a:t>Хавфсизлик</a:t>
            </a:r>
            <a:r>
              <a:rPr lang="ru-RU" sz="2200" b="1" dirty="0">
                <a:solidFill>
                  <a:srgbClr val="FF0066"/>
                </a:solidFill>
              </a:rPr>
              <a:t> </a:t>
            </a:r>
            <a:r>
              <a:rPr lang="ru-RU" sz="2200" b="1" dirty="0" err="1">
                <a:solidFill>
                  <a:srgbClr val="FF0066"/>
                </a:solidFill>
              </a:rPr>
              <a:t>нима</a:t>
            </a:r>
            <a:r>
              <a:rPr lang="ru-RU" sz="2200" b="1" dirty="0">
                <a:solidFill>
                  <a:srgbClr val="FF0066"/>
                </a:solidFill>
              </a:rPr>
              <a:t>?</a:t>
            </a:r>
            <a:r>
              <a:rPr lang="ru-RU" sz="2200" b="1" dirty="0"/>
              <a:t>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51520" y="835279"/>
            <a:ext cx="633901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бу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одамларнинг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соғлигига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ва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мол-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мулкка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етказиладиган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зиён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қабул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қилинадиган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даражагача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камайтирилган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Verdana" panose="020B0604030504040204" pitchFamily="34" charset="0"/>
              </a:rPr>
              <a:t>ҳолат</a:t>
            </a:r>
            <a:r>
              <a:rPr lang="ru-RU" b="1" dirty="0">
                <a:solidFill>
                  <a:srgbClr val="002060"/>
                </a:solidFill>
                <a:latin typeface="Verdana" panose="020B0604030504040204" pitchFamily="34" charset="0"/>
              </a:rPr>
              <a:t>.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51519" y="1896359"/>
            <a:ext cx="6410757" cy="16435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ru-RU" sz="16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Хавф</a:t>
            </a:r>
            <a:r>
              <a:rPr lang="ru-RU" sz="1600" dirty="0">
                <a:latin typeface="Verdana" panose="020B0604030504040204" pitchFamily="34" charset="0"/>
              </a:rPr>
              <a:t> (</a:t>
            </a:r>
            <a:r>
              <a:rPr lang="en-GB" sz="1600" dirty="0">
                <a:latin typeface="Verdana" panose="020B0604030504040204" pitchFamily="34" charset="0"/>
              </a:rPr>
              <a:t>hazard</a:t>
            </a:r>
            <a:r>
              <a:rPr lang="ru-RU" sz="1600" dirty="0">
                <a:latin typeface="Verdana" panose="020B0604030504040204" pitchFamily="34" charset="0"/>
              </a:rPr>
              <a:t>) -  </a:t>
            </a:r>
            <a:r>
              <a:rPr lang="ru-RU" sz="1600" dirty="0" err="1">
                <a:latin typeface="Verdana" panose="020B0604030504040204" pitchFamily="34" charset="0"/>
              </a:rPr>
              <a:t>шикастланиш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ёки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саломатликни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ёмонлашувига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ёхуд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уларни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бирлик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холатига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олиб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келувчи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манба</a:t>
            </a:r>
            <a:r>
              <a:rPr lang="ru-RU" sz="1600" dirty="0">
                <a:latin typeface="Verdana" panose="020B0604030504040204" pitchFamily="34" charset="0"/>
              </a:rPr>
              <a:t>, </a:t>
            </a:r>
            <a:r>
              <a:rPr lang="ru-RU" sz="1600" dirty="0" err="1">
                <a:latin typeface="Verdana" panose="020B0604030504040204" pitchFamily="34" charset="0"/>
              </a:rPr>
              <a:t>холат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ёки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ҳаракат</a:t>
            </a:r>
            <a:r>
              <a:rPr lang="ru-RU" sz="1600" dirty="0">
                <a:latin typeface="Verdana" panose="020B0604030504040204" pitchFamily="34" charset="0"/>
              </a:rPr>
              <a:t>.</a:t>
            </a:r>
          </a:p>
          <a:p>
            <a:pPr algn="just">
              <a:lnSpc>
                <a:spcPct val="90000"/>
              </a:lnSpc>
              <a:defRPr/>
            </a:pPr>
            <a:endParaRPr lang="ru-RU" sz="1600" dirty="0">
              <a:latin typeface="Verdana" panose="020B0604030504040204" pitchFamily="34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ru-RU" sz="16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Зиён</a:t>
            </a:r>
            <a:r>
              <a:rPr lang="ru-RU" sz="1600" dirty="0">
                <a:latin typeface="Verdana" panose="020B0604030504040204" pitchFamily="34" charset="0"/>
              </a:rPr>
              <a:t> (</a:t>
            </a:r>
            <a:r>
              <a:rPr lang="en-US" sz="1600" dirty="0">
                <a:latin typeface="Verdana" panose="020B0604030504040204" pitchFamily="34" charset="0"/>
              </a:rPr>
              <a:t>risk)</a:t>
            </a:r>
            <a:r>
              <a:rPr lang="ru-RU" sz="1600" dirty="0">
                <a:latin typeface="Verdana" panose="020B0604030504040204" pitchFamily="34" charset="0"/>
              </a:rPr>
              <a:t> – </a:t>
            </a:r>
            <a:r>
              <a:rPr lang="ru-RU" sz="1600" dirty="0" err="1">
                <a:latin typeface="Verdana" panose="020B0604030504040204" pitchFamily="34" charset="0"/>
              </a:rPr>
              <a:t>хавфли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ходиса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ёки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таъсир</a:t>
            </a:r>
            <a:r>
              <a:rPr lang="ru-RU" sz="1600" dirty="0">
                <a:latin typeface="Verdana" panose="020B0604030504040204" pitchFamily="34" charset="0"/>
              </a:rPr>
              <a:t>(</a:t>
            </a:r>
            <a:r>
              <a:rPr lang="ru-RU" sz="1600" dirty="0" err="1">
                <a:latin typeface="Verdana" panose="020B0604030504040204" pitchFamily="34" charset="0"/>
              </a:rPr>
              <a:t>лар</a:t>
            </a:r>
            <a:r>
              <a:rPr lang="ru-RU" sz="1600" dirty="0">
                <a:latin typeface="Verdana" panose="020B0604030504040204" pitchFamily="34" charset="0"/>
              </a:rPr>
              <a:t>)ни  </a:t>
            </a:r>
            <a:r>
              <a:rPr lang="ru-RU" sz="1600" dirty="0" err="1">
                <a:latin typeface="Verdana" panose="020B0604030504040204" pitchFamily="34" charset="0"/>
              </a:rPr>
              <a:t>оғир</a:t>
            </a:r>
            <a:r>
              <a:rPr lang="ru-RU" sz="1600" dirty="0">
                <a:latin typeface="Verdana" panose="020B0604030504040204" pitchFamily="34" charset="0"/>
              </a:rPr>
              <a:t>  </a:t>
            </a:r>
            <a:r>
              <a:rPr lang="ru-RU" sz="1600" dirty="0" err="1">
                <a:latin typeface="Verdana" panose="020B0604030504040204" pitchFamily="34" charset="0"/>
              </a:rPr>
              <a:t>шикастланиш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ёки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соғликни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ёмонлашуви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олиб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келиши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мумкинлик</a:t>
            </a:r>
            <a:r>
              <a:rPr lang="ru-RU" sz="1600" dirty="0">
                <a:latin typeface="Verdana" panose="020B0604030504040204" pitchFamily="34" charset="0"/>
              </a:rPr>
              <a:t> </a:t>
            </a:r>
            <a:r>
              <a:rPr lang="ru-RU" sz="1600" dirty="0" err="1">
                <a:latin typeface="Verdana" panose="020B0604030504040204" pitchFamily="34" charset="0"/>
              </a:rPr>
              <a:t>эҳтимоли</a:t>
            </a:r>
            <a:r>
              <a:rPr lang="ru-RU" sz="1600" dirty="0">
                <a:latin typeface="Verdana" panose="020B0604030504040204" pitchFamily="34" charset="0"/>
              </a:rPr>
              <a:t>.	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51519" y="3677636"/>
            <a:ext cx="7193652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altLang="ja-JP" sz="1600" dirty="0" err="1">
                <a:latin typeface="Verdana" panose="020B0604030504040204" pitchFamily="34" charset="0"/>
              </a:rPr>
              <a:t>Хавфларни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белгилаш</a:t>
            </a:r>
            <a:r>
              <a:rPr lang="ru-RU" altLang="ja-JP" sz="1600" dirty="0">
                <a:latin typeface="Verdana" panose="020B0604030504040204" pitchFamily="34" charset="0"/>
              </a:rPr>
              <a:t> (идентификация) </a:t>
            </a:r>
            <a:r>
              <a:rPr lang="ru-RU" altLang="ja-JP" sz="1600" dirty="0" err="1">
                <a:latin typeface="Verdana" panose="020B0604030504040204" pitchFamily="34" charset="0"/>
              </a:rPr>
              <a:t>босқичининг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асосий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вазифаси</a:t>
            </a:r>
            <a:r>
              <a:rPr lang="ru-RU" altLang="ja-JP" sz="1600" dirty="0">
                <a:latin typeface="Verdana" panose="020B0604030504040204" pitchFamily="34" charset="0"/>
              </a:rPr>
              <a:t> – хавфларнинг </a:t>
            </a:r>
            <a:r>
              <a:rPr lang="ru-RU" altLang="ja-JP" sz="1600" dirty="0" err="1">
                <a:latin typeface="Verdana" panose="020B0604030504040204" pitchFamily="34" charset="0"/>
              </a:rPr>
              <a:t>барча</a:t>
            </a:r>
            <a:r>
              <a:rPr lang="ru-RU" altLang="ja-JP" sz="1600" dirty="0">
                <a:latin typeface="Verdana" panose="020B0604030504040204" pitchFamily="34" charset="0"/>
              </a:rPr>
              <a:t>  </a:t>
            </a:r>
            <a:r>
              <a:rPr lang="ru-RU" altLang="ja-JP" sz="1600" dirty="0" err="1">
                <a:latin typeface="Verdana" panose="020B0604030504040204" pitchFamily="34" charset="0"/>
              </a:rPr>
              <a:t>тизимини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аниқлаш</a:t>
            </a:r>
            <a:r>
              <a:rPr lang="ru-RU" altLang="ja-JP" sz="1600" dirty="0">
                <a:latin typeface="Verdana" panose="020B0604030504040204" pitchFamily="34" charset="0"/>
              </a:rPr>
              <a:t>  </a:t>
            </a:r>
            <a:r>
              <a:rPr lang="ru-RU" altLang="ja-JP" sz="1600" dirty="0" err="1">
                <a:latin typeface="Verdana" panose="020B0604030504040204" pitchFamily="34" charset="0"/>
              </a:rPr>
              <a:t>ва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тарифлашдан</a:t>
            </a:r>
            <a:r>
              <a:rPr lang="ru-RU" altLang="ja-JP" sz="1600" dirty="0">
                <a:latin typeface="Verdana" panose="020B0604030504040204" pitchFamily="34" charset="0"/>
              </a:rPr>
              <a:t> </a:t>
            </a:r>
            <a:r>
              <a:rPr lang="ru-RU" altLang="ja-JP" sz="1600" dirty="0" err="1">
                <a:latin typeface="Verdana" panose="020B0604030504040204" pitchFamily="34" charset="0"/>
              </a:rPr>
              <a:t>иборатдир</a:t>
            </a:r>
            <a:r>
              <a:rPr lang="ru-RU" altLang="ja-JP" sz="1600" dirty="0">
                <a:latin typeface="Verdana" panose="020B0604030504040204" pitchFamily="34" charset="0"/>
              </a:rPr>
              <a:t>. </a:t>
            </a:r>
            <a:endParaRPr lang="ru-RU" sz="16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4542028"/>
            <a:ext cx="6315731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Таъсирининг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табиатидан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келиб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чиқиб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ишлаб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чиқариш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омиллари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    4 та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гурухга</a:t>
            </a:r>
            <a:r>
              <a:rPr lang="ru-RU" dirty="0">
                <a:solidFill>
                  <a:srgbClr val="FF0066"/>
                </a:solidFill>
                <a:latin typeface="Verdana" panose="020B0604030504040204" pitchFamily="34" charset="0"/>
              </a:rPr>
              <a:t> </a:t>
            </a:r>
            <a:r>
              <a:rPr lang="ru-RU" dirty="0" err="1">
                <a:solidFill>
                  <a:srgbClr val="FF0066"/>
                </a:solidFill>
                <a:latin typeface="Verdana" panose="020B0604030504040204" pitchFamily="34" charset="0"/>
              </a:rPr>
              <a:t>бўлинади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3938" y="5255034"/>
            <a:ext cx="4572000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600" dirty="0" err="1">
                <a:solidFill>
                  <a:srgbClr val="002060"/>
                </a:solidFill>
                <a:latin typeface="Verdana" panose="020B0604030504040204" pitchFamily="34" charset="0"/>
              </a:rPr>
              <a:t>Физикавий</a:t>
            </a:r>
            <a:r>
              <a:rPr lang="ru-RU" sz="1600" dirty="0">
                <a:solidFill>
                  <a:srgbClr val="002060"/>
                </a:solidFill>
                <a:latin typeface="Verdana" panose="020B0604030504040204" pitchFamily="34" charset="0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600" dirty="0" err="1">
                <a:solidFill>
                  <a:srgbClr val="002060"/>
                </a:solidFill>
                <a:latin typeface="Verdana" panose="020B0604030504040204" pitchFamily="34" charset="0"/>
              </a:rPr>
              <a:t>Кимёвий</a:t>
            </a:r>
            <a:r>
              <a:rPr lang="ru-RU" sz="1600" dirty="0">
                <a:solidFill>
                  <a:srgbClr val="002060"/>
                </a:solidFill>
                <a:latin typeface="Verdana" panose="020B0604030504040204" pitchFamily="34" charset="0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600" dirty="0" err="1">
                <a:solidFill>
                  <a:srgbClr val="002060"/>
                </a:solidFill>
                <a:latin typeface="Verdana" panose="020B0604030504040204" pitchFamily="34" charset="0"/>
              </a:rPr>
              <a:t>Биологик</a:t>
            </a:r>
            <a:r>
              <a:rPr lang="ru-RU" sz="1600" dirty="0">
                <a:solidFill>
                  <a:srgbClr val="002060"/>
                </a:solidFill>
                <a:latin typeface="Verdana" panose="020B0604030504040204" pitchFamily="34" charset="0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ru-RU" sz="1600" dirty="0" err="1">
                <a:solidFill>
                  <a:srgbClr val="002060"/>
                </a:solidFill>
                <a:latin typeface="Verdana" panose="020B0604030504040204" pitchFamily="34" charset="0"/>
              </a:rPr>
              <a:t>Психофизиологик</a:t>
            </a:r>
            <a:r>
              <a:rPr lang="ru-RU" sz="1600" dirty="0">
                <a:solidFill>
                  <a:srgbClr val="002060"/>
                </a:solidFill>
                <a:latin typeface="Verdana" panose="020B0604030504040204" pitchFamily="34" charset="0"/>
              </a:rPr>
              <a:t>.</a:t>
            </a:r>
          </a:p>
        </p:txBody>
      </p:sp>
      <p:pic>
        <p:nvPicPr>
          <p:cNvPr id="1069" name="Picture 45" descr="Причины рисков и опасностей на производств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95900"/>
            <a:ext cx="2543175" cy="11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 descr="ФСБ рекомендовала закрыть опасные производства во время ЧМ-2018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30" y="1138496"/>
            <a:ext cx="2283289" cy="18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В рамках проекта с ЮНИДО (ООН) заключено соглашение о передаче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23" y="3192318"/>
            <a:ext cx="2235696" cy="16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2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4604">
        <p14:honeycomb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02671" y="337921"/>
            <a:ext cx="819173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uz-Cyrl-UZ" b="1" dirty="0">
                <a:latin typeface="Arial" panose="020B0604020202020204" pitchFamily="34" charset="0"/>
                <a:cs typeface="Arial" panose="020B0604020202020204" pitchFamily="34" charset="0"/>
              </a:rPr>
              <a:t>еҳнатни муҳофаза қилиш масалаларининг устуворлиги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7A95CF-7C1D-4BA3-B428-55E09DF7C670}"/>
              </a:ext>
            </a:extLst>
          </p:cNvPr>
          <p:cNvSpPr/>
          <p:nvPr/>
        </p:nvSpPr>
        <p:spPr>
          <a:xfrm>
            <a:off x="611569" y="1404731"/>
            <a:ext cx="8245942" cy="72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340 минг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меҳнаткаш хавфли моддалар таъсирида халок бўлмоқда. Фақат асбестнинг ўзи тахминан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 минг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ҳ</a:t>
            </a:r>
            <a:r>
              <a:rPr lang="uz-Cyrl-UZ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аётни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олиб кетяпти.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90B0C5-D086-4359-85B1-D638F60A365B}"/>
              </a:ext>
            </a:extLst>
          </p:cNvPr>
          <p:cNvSpPr/>
          <p:nvPr/>
        </p:nvSpPr>
        <p:spPr>
          <a:xfrm>
            <a:off x="549597" y="2247758"/>
            <a:ext cx="8307914" cy="7294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Биринчи ёрдам кўрсатиш лозим бўлган айрим касбларда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 мингта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жароҳатланишга битта ўлим ҳолати тўғри келяпти.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0246D3-3C28-42F2-A94F-0581CF08C6CE}"/>
              </a:ext>
            </a:extLst>
          </p:cNvPr>
          <p:cNvSpPr/>
          <p:nvPr/>
        </p:nvSpPr>
        <p:spPr>
          <a:xfrm>
            <a:off x="460375" y="3090787"/>
            <a:ext cx="8397136" cy="1047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Асбест, бошқа канцероген чанглар ва химикатлар, ионлаштирувчи нурланишлар саратон касалликларига олиб келиши мумкин, бу эса меҳнат фаолияти билан боғлиқ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учдан бир</a:t>
            </a:r>
            <a:r>
              <a:rPr lang="uz-Cyrl-UZ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ўлимнинг сабабчисидир. 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7AC8883-7D5E-424B-9C8C-D1C86E8E9A12}"/>
              </a:ext>
            </a:extLst>
          </p:cNvPr>
          <p:cNvSpPr/>
          <p:nvPr/>
        </p:nvSpPr>
        <p:spPr>
          <a:xfrm>
            <a:off x="460375" y="4253565"/>
            <a:ext cx="8397136" cy="72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Меҳнат фаолияти билан боғлиқ ўлимнинг асосий сабабларидан саратон хасталиги 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32%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ни ташкил этяпти.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0618EF7-FC2D-4358-85A7-EFBFA0B2BBFE}"/>
              </a:ext>
            </a:extLst>
          </p:cNvPr>
          <p:cNvSpPr/>
          <p:nvPr/>
        </p:nvSpPr>
        <p:spPr>
          <a:xfrm>
            <a:off x="402672" y="5128395"/>
            <a:ext cx="8454839" cy="1423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Иш фаолияти билан боғлиқ бўлган юрак қон томир касалликлари ва таянч харакат тизими аъзолари биргаликда йўқотишларнинг ярмини ташкил этяпти.</a:t>
            </a:r>
            <a:endParaRPr lang="ru-RU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Бахтсиз ходиса оқибатида ва ишлаб чиқаришдаги зўриқиш билан ўлаётганлар инфекцион касалликлар билан </a:t>
            </a:r>
            <a:r>
              <a:rPr lang="uz-Cyrl-UZ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халок бўлаётганлар сонига тенг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4604">
        <p14:ripple/>
      </p:transition>
    </mc:Choice>
    <mc:Fallback xmlns="">
      <p:transition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2979" y="3386781"/>
            <a:ext cx="8158596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uz-Cyrl-UZ" sz="4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ЎЗИНГИЗНИ </a:t>
            </a:r>
            <a:r>
              <a:rPr lang="uz-Cyrl-UZ" sz="4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ОИЛАНГИЗ КЕЛАЖАГИ  </a:t>
            </a:r>
            <a:r>
              <a:rPr lang="uz-Cyrl-UZ" sz="4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УЧУН </a:t>
            </a:r>
            <a:r>
              <a:rPr lang="uz-Cyrl-UZ" sz="4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ЭҲТИЁТ </a:t>
            </a:r>
            <a:r>
              <a:rPr lang="uz-Cyrl-UZ" sz="4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ҚИЛИНГ</a:t>
            </a:r>
            <a:r>
              <a:rPr lang="uz-Cyrl-UZ" sz="4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!!!</a:t>
            </a:r>
            <a:endParaRPr lang="ru-RU" sz="4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9154" y="575146"/>
            <a:ext cx="809192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06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uz-Cyrl-UZ" sz="7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ЭЪТИБОРИНГИЗ  УЧУН  РАХМАТ</a:t>
            </a:r>
            <a:endParaRPr lang="ru-RU" sz="7200" dirty="0">
              <a:solidFill>
                <a:srgbClr val="FF0000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36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256270" y="337921"/>
            <a:ext cx="56017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uz-Cyrl-UZ" b="1" dirty="0">
                <a:latin typeface="Arial" panose="020B0604020202020204" pitchFamily="34" charset="0"/>
                <a:cs typeface="Arial" panose="020B0604020202020204" pitchFamily="34" charset="0"/>
              </a:rPr>
              <a:t>еҳнатни муҳофаза қилиш масалаларининг устуворлиги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0FECCE-D55E-4E55-B2B9-2278817106A5}"/>
              </a:ext>
            </a:extLst>
          </p:cNvPr>
          <p:cNvSpPr/>
          <p:nvPr/>
        </p:nvSpPr>
        <p:spPr>
          <a:xfrm>
            <a:off x="307975" y="1366064"/>
            <a:ext cx="8279434" cy="27946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Тадқиқотларга кўра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 дан 60% гача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иш вақти йўқотилиши Европада ишлаб чиқаришдаги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стресс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билан боғлиқ.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Дунёда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 миллион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корхона – кичик корхоналардир. Жами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 миллиарднинг 1 миллиард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меҳнаткашлари қишлоқ хўжалик ва кичик корхоналарга тўғри келади.</a:t>
            </a:r>
            <a:endParaRPr lang="ru-RU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Халқаро меҳнат ташкилотининг баҳолашича, ишлаб чиқариш билан боғлиқ ва касб касалликлари оқибатидаги зарар, яъни жаҳон иқтисодиётидаги ялпи ички махсулот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йўқотилишига сабаб бўлмоқда.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FCCC96-D184-484F-BB24-A38C92054A58}"/>
              </a:ext>
            </a:extLst>
          </p:cNvPr>
          <p:cNvSpPr/>
          <p:nvPr/>
        </p:nvSpPr>
        <p:spPr>
          <a:xfrm>
            <a:off x="155575" y="4620439"/>
            <a:ext cx="8279434" cy="13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Конституциясининг </a:t>
            </a:r>
            <a:r>
              <a:rPr lang="uz-Cyrl-UZ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37-моддасида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“Ҳар бир шахс меҳнат қилиш, эркин касб танлаш, адолатли меҳнат шароитларида ишлаш ва қонунда кўрсатилган тартибда ишсизликдан ҳимояланиш ҳуқуқига эгадир...”</a:t>
            </a:r>
            <a:r>
              <a:rPr lang="uz-Cyrl-UZ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деб белгилаб қўйилган.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6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4604">
        <p14:shred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256270" y="337921"/>
            <a:ext cx="56017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</a:rPr>
              <a:t>МЕ</a:t>
            </a:r>
            <a:r>
              <a:rPr lang="uz-Cyrl-UZ" b="1" dirty="0">
                <a:solidFill>
                  <a:srgbClr val="002060"/>
                </a:solidFill>
              </a:rPr>
              <a:t>ҲН</a:t>
            </a:r>
            <a:r>
              <a:rPr lang="ru-RU" b="1" dirty="0">
                <a:solidFill>
                  <a:srgbClr val="002060"/>
                </a:solidFill>
              </a:rPr>
              <a:t>АТ МУ</a:t>
            </a:r>
            <a:r>
              <a:rPr lang="uz-Cyrl-UZ" b="1" dirty="0">
                <a:solidFill>
                  <a:srgbClr val="002060"/>
                </a:solidFill>
              </a:rPr>
              <a:t>Ҳ</a:t>
            </a:r>
            <a:r>
              <a:rPr lang="ru-RU" b="1" dirty="0">
                <a:solidFill>
                  <a:srgbClr val="002060"/>
                </a:solidFill>
              </a:rPr>
              <a:t>ОФАЗАСИНИНГ УМУМИЙ МАСАЛАЛАРИ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94735" y="1360028"/>
            <a:ext cx="7220465" cy="4525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хавфсизлик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z-Cyrl-UZ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техникасининг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моҳияти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</a:t>
            </a:r>
            <a:r>
              <a:rPr lang="ru-RU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z-Cyrl-UZ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Инсон организимига таъсир кўрсатувчи омиллар ва хавф-хатарлар: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Ёнувчи моддалар;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Юқори босимда ишловчи идишлар;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Юқори хароратда ишловчи аппаратлар.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Айланувчи ва харакатланувчи жихоз ва дастгохлар;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 жихозлар;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Баланликда олиб бориладиган ишлар;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Зарарли газлар;</a:t>
            </a:r>
          </a:p>
          <a:p>
            <a:pPr>
              <a:lnSpc>
                <a:spcPct val="80000"/>
              </a:lnSpc>
              <a:buFontTx/>
              <a:buChar char="-"/>
              <a:defRPr/>
            </a:pPr>
            <a:endParaRPr lang="uz-Cyrl-UZ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8" descr="D:\FOTO\ОТ\images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197662"/>
            <a:ext cx="2669059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Всемирный день охраны труда » Официальный сайт городского округа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64888"/>
            <a:ext cx="2456711" cy="17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51055"/>
      </p:ext>
    </p:extLst>
  </p:cSld>
  <p:clrMapOvr>
    <a:masterClrMapping/>
  </p:clrMapOvr>
  <p:transition spd="med" advTm="4604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88939" y="346159"/>
            <a:ext cx="654748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z-Cyrl-UZ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 МУҲОФАЗА ҚИЛИШ ТЎҒРИСИДАГИ ҚОНУНЧИЛИК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40883" y="1003507"/>
            <a:ext cx="6495535" cy="452431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 муҳофаза қилиш тўғрисидаги қонуний хужжатлар: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z-Cyrl-U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«Меҳнат Кодекси»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ЎзР</a:t>
            </a:r>
            <a:endParaRPr lang="uz-Cyrl-U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“Меҳнатни муҳофаза қилиш тўғрисидаги Қонуни” </a:t>
            </a:r>
            <a:r>
              <a:rPr lang="uz-Cyrl-U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z-Cyrl-UZ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 сентябрь, ЎРҚ-410-сон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Адлия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Вазирлигидан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рўйхатдан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ўтган</a:t>
            </a: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uz-Cyrl-U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Ўз.Рес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Маҳкамасининг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31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декабрдаги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1066-сон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қарорига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Ташкилотларда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муҳофаза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яратиш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фаолиятини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НИЗОМ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мухофазаси соҳасидаги қонун ости хужжатлар;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-“Ёнғин хавфсизлиги Қонуни”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сентябрь, ЎРҚ-226-сон</a:t>
            </a: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uz-Cyrl-U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Низомлар, услубий қўлланмалар, йўриқномалар.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4" name="AutoShape 2" descr="İş Sağlığı ve Güvenliği – Qurtuba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4" name="Picture 8" descr="https://medicorner.files.wordpress.com/2013/10/ic59f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69" y="3640524"/>
            <a:ext cx="2106107" cy="2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қонун китоб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66769" y="992490"/>
            <a:ext cx="2088293" cy="249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68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04">
        <p14:flip dir="r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ÐÐ°ÑÑÐ¸Ð½ÐºÐ¸ Ð¿Ð¾ Ð·Ð°Ð¿ÑÐ¾ÑÑ Ð¿Ð°ÑÐµÐ½ÑÐ¸Ð¼Ð°ÑÐ¾Ð·Ð½Ð¾Ð¹ ÐºÑÐ¾Ð²Ð¾ÑÐµÑÐµÐ½Ð¸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55575" y="274815"/>
            <a:ext cx="5387975" cy="65063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uz-Cyrl-UZ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Меҳнатни муҳофаза қилиш соҳасида давлат сиёсати. </a:t>
            </a:r>
          </a:p>
          <a:p>
            <a:pPr algn="ctr">
              <a:lnSpc>
                <a:spcPct val="80000"/>
              </a:lnSpc>
              <a:defRPr/>
            </a:pPr>
            <a:endParaRPr lang="uz-Cyrl-UZ" sz="2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Корхонанинг ишлаб чиқариш фаолияти натижаларига нисбатан ходимнинг </a:t>
            </a:r>
            <a:r>
              <a:rPr lang="uz-Cyrl-UZ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ҳаёти </a:t>
            </a: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 соғлиги устиворлиги;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Хавфсиз ва соғлом меҳнат шароитларни таъминлаш;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Инфраструктурани яхшилаб бориш;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Касалланишни камайтириш;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Ишчи-ходимларни билим савиясини ошириб бориш;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Махсус кийим – бош ва шахсий химоя воситалари билан таъминлаш;</a:t>
            </a:r>
          </a:p>
          <a:p>
            <a:pPr>
              <a:buFontTx/>
              <a:buChar char="-"/>
              <a:defRPr/>
            </a:pP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Меҳнат муҳофазаси </a:t>
            </a:r>
            <a:r>
              <a:rPr lang="uz-Cyrl-UZ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ҳолатини </a:t>
            </a:r>
            <a:r>
              <a:rPr lang="uz-Cyrl-UZ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назорат қилиш ва бахолаш.</a:t>
            </a:r>
            <a:r>
              <a:rPr lang="uz-Cyrl-UZ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Tx/>
              <a:buChar char="-"/>
              <a:defRPr/>
            </a:pPr>
            <a:r>
              <a:rPr lang="uz-Cyrl-UZ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Ишлаб чиқариш объектларининг лойихалаш, қурилиш ва фойдаланишга топширишда меҳнат муҳофазаси талабларига риоя этиш;</a:t>
            </a:r>
          </a:p>
          <a:p>
            <a:pPr>
              <a:buFontTx/>
              <a:buChar char="-"/>
              <a:defRPr/>
            </a:pPr>
            <a:endParaRPr lang="uz-Cyrl-UZ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2" descr="İş Sağlığı ve Güvenliği – Qurtuba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 descr="C:\Users\TBFVV\Desktop\photo_2025-11-14_08-36-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t="52785" r="16395" b="4137"/>
          <a:stretch/>
        </p:blipFill>
        <p:spPr bwMode="auto">
          <a:xfrm>
            <a:off x="5543550" y="312738"/>
            <a:ext cx="3531871" cy="26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0"/>
          <a:stretch/>
        </p:blipFill>
        <p:spPr bwMode="auto">
          <a:xfrm>
            <a:off x="5543551" y="3009900"/>
            <a:ext cx="3531870" cy="377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936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604">
        <p15:prstTrans prst="peelOff"/>
      </p:transition>
    </mc:Choice>
    <mc:Fallback>
      <p:transition spd="slow" advTm="46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1504</TotalTime>
  <Words>2932</Words>
  <Application>Microsoft Office PowerPoint</Application>
  <PresentationFormat>Экран (4:3)</PresentationFormat>
  <Paragraphs>362</Paragraphs>
  <Slides>50</Slides>
  <Notes>50</Notes>
  <HiddenSlides>0</HiddenSlides>
  <MMClips>3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2" baseType="lpstr">
      <vt:lpstr>Arial</vt:lpstr>
      <vt:lpstr>Arial Black</vt:lpstr>
      <vt:lpstr>Bookman Old Style</vt:lpstr>
      <vt:lpstr>Calibri</vt:lpstr>
      <vt:lpstr>Century Gothic</vt:lpstr>
      <vt:lpstr>メイリオ</vt:lpstr>
      <vt:lpstr>Times New Roman</vt:lpstr>
      <vt:lpstr>Verdana</vt:lpstr>
      <vt:lpstr>Wingdings</vt:lpstr>
      <vt:lpstr>Wingdings 3</vt:lpstr>
      <vt:lpstr>Легкий дым</vt:lpstr>
      <vt:lpstr>Clip</vt:lpstr>
      <vt:lpstr>МЕҲНАТ  МУҲОФАЗАСИ  БЎЙИЧА ЎҚИТИШ  ДАСТУРИ</vt:lpstr>
      <vt:lpstr>Меҳнатни муҳофаза қилиш нима?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Юкори хавфга эга бўган ишларни амалга оширишда хавфсизлик талаблари</dc:title>
  <dc:creator>Гуломжон Косимов</dc:creator>
  <cp:lastModifiedBy>Diyor</cp:lastModifiedBy>
  <cp:revision>256</cp:revision>
  <dcterms:modified xsi:type="dcterms:W3CDTF">2025-11-21T12:45:47Z</dcterms:modified>
</cp:coreProperties>
</file>